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68" r:id="rId2"/>
    <p:sldId id="437" r:id="rId3"/>
    <p:sldId id="438" r:id="rId4"/>
    <p:sldId id="439" r:id="rId5"/>
    <p:sldId id="440" r:id="rId6"/>
    <p:sldId id="331" r:id="rId7"/>
    <p:sldId id="363" r:id="rId8"/>
    <p:sldId id="422" r:id="rId9"/>
    <p:sldId id="296" r:id="rId10"/>
    <p:sldId id="297" r:id="rId11"/>
    <p:sldId id="302" r:id="rId12"/>
    <p:sldId id="435" r:id="rId13"/>
    <p:sldId id="442" r:id="rId14"/>
    <p:sldId id="306" r:id="rId15"/>
    <p:sldId id="434" r:id="rId16"/>
    <p:sldId id="413" r:id="rId17"/>
    <p:sldId id="441" r:id="rId18"/>
    <p:sldId id="444" r:id="rId19"/>
    <p:sldId id="414" r:id="rId20"/>
    <p:sldId id="341" r:id="rId21"/>
    <p:sldId id="415" r:id="rId22"/>
    <p:sldId id="416" r:id="rId23"/>
    <p:sldId id="419" r:id="rId24"/>
    <p:sldId id="420" r:id="rId25"/>
    <p:sldId id="417" r:id="rId26"/>
    <p:sldId id="418" r:id="rId27"/>
    <p:sldId id="443" r:id="rId28"/>
    <p:sldId id="436" r:id="rId29"/>
    <p:sldId id="446" r:id="rId30"/>
    <p:sldId id="445" r:id="rId31"/>
    <p:sldId id="287" r:id="rId32"/>
    <p:sldId id="288" r:id="rId33"/>
    <p:sldId id="289" r:id="rId34"/>
    <p:sldId id="447" r:id="rId35"/>
    <p:sldId id="406" r:id="rId36"/>
    <p:sldId id="449" r:id="rId37"/>
    <p:sldId id="345" r:id="rId38"/>
    <p:sldId id="448" r:id="rId39"/>
  </p:sldIdLst>
  <p:sldSz cx="9144000" cy="6858000" type="screen4x3"/>
  <p:notesSz cx="7102475" cy="9388475"/>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k Slifka" initials="PS" lastIdx="1" clrIdx="0">
    <p:extLst>
      <p:ext uri="{19B8F6BF-5375-455C-9EA6-DF929625EA0E}">
        <p15:presenceInfo xmlns:p15="http://schemas.microsoft.com/office/powerpoint/2012/main" userId="Patrick Slifk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A7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8" autoAdjust="0"/>
    <p:restoredTop sz="94595" autoAdjust="0"/>
  </p:normalViewPr>
  <p:slideViewPr>
    <p:cSldViewPr snapToGrid="0" snapToObjects="1">
      <p:cViewPr varScale="1">
        <p:scale>
          <a:sx n="81" d="100"/>
          <a:sy n="81" d="100"/>
        </p:scale>
        <p:origin x="149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D64826F4-D778-4C7E-8B2F-73621131C21A}" type="datetimeFigureOut">
              <a:rPr lang="en-US" smtClean="0"/>
              <a:t>6/11/2020</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DDAFEB5-3DBD-4987-B8E7-4CF33C7386A3}" type="slidenum">
              <a:rPr lang="en-US" smtClean="0"/>
              <a:t>‹#›</a:t>
            </a:fld>
            <a:endParaRPr lang="en-US"/>
          </a:p>
        </p:txBody>
      </p:sp>
    </p:spTree>
    <p:extLst>
      <p:ext uri="{BB962C8B-B14F-4D97-AF65-F5344CB8AC3E}">
        <p14:creationId xmlns:p14="http://schemas.microsoft.com/office/powerpoint/2010/main" val="910765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D05E133B-8D38-4B72-B340-659B2D072E3B}"/>
              </a:ext>
            </a:extLst>
          </p:cNvPr>
          <p:cNvSpPr>
            <a:spLocks noGrp="1" noRot="1" noChangeAspect="1" noTextEdit="1"/>
          </p:cNvSpPr>
          <p:nvPr>
            <p:ph type="sldImg"/>
          </p:nvPr>
        </p:nvSpPr>
        <p:spPr>
          <a:xfrm>
            <a:off x="1143000" y="685800"/>
            <a:ext cx="4572000" cy="3429000"/>
          </a:xfrm>
          <a:ln/>
        </p:spPr>
      </p:sp>
      <p:sp>
        <p:nvSpPr>
          <p:cNvPr id="33795" name="Notes Placeholder 2">
            <a:extLst>
              <a:ext uri="{FF2B5EF4-FFF2-40B4-BE49-F238E27FC236}">
                <a16:creationId xmlns:a16="http://schemas.microsoft.com/office/drawing/2014/main" id="{648D694A-2B25-4E96-8559-79D0FEBE87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100" b="1" dirty="0">
                <a:solidFill>
                  <a:srgbClr val="0000FF"/>
                </a:solidFill>
                <a:latin typeface="Arial" panose="020B0604020202020204" pitchFamily="34" charset="0"/>
                <a:ea typeface="ＭＳ Ｐゴシック" panose="020B0600070205080204" pitchFamily="34" charset="-128"/>
              </a:rPr>
              <a:t>Many organs are controlled primarily by either the sympathetic or the parasympathetic. Sometimes the two have opposite effects on the same organ. </a:t>
            </a:r>
          </a:p>
          <a:p>
            <a:pPr>
              <a:spcBef>
                <a:spcPct val="0"/>
              </a:spcBef>
            </a:pPr>
            <a:r>
              <a:rPr lang="en-US" altLang="en-US" sz="1100" b="1" dirty="0">
                <a:solidFill>
                  <a:srgbClr val="0000FF"/>
                </a:solidFill>
                <a:latin typeface="Arial" panose="020B0604020202020204" pitchFamily="34" charset="0"/>
                <a:ea typeface="ＭＳ Ｐゴシック" panose="020B0600070205080204" pitchFamily="34" charset="-128"/>
              </a:rPr>
              <a:t>For example, the sympathetic increases blood pressure, and the parasympathetic decreases it. </a:t>
            </a:r>
          </a:p>
          <a:p>
            <a:pPr>
              <a:spcBef>
                <a:spcPct val="0"/>
              </a:spcBef>
            </a:pPr>
            <a:r>
              <a:rPr lang="en-US" altLang="en-US" sz="1100" b="1" dirty="0">
                <a:solidFill>
                  <a:srgbClr val="0000FF"/>
                </a:solidFill>
                <a:latin typeface="Arial" panose="020B0604020202020204" pitchFamily="34" charset="0"/>
                <a:ea typeface="ＭＳ Ｐゴシック" panose="020B0600070205080204" pitchFamily="34" charset="-128"/>
              </a:rPr>
              <a:t>Overall, the two divisions are supposed to work together to ensure that the body responds appropriately to different situations.</a:t>
            </a:r>
          </a:p>
          <a:p>
            <a:endParaRPr lang="en-US" altLang="en-US" dirty="0">
              <a:latin typeface="Arial" panose="020B0604020202020204" pitchFamily="34" charset="0"/>
              <a:ea typeface="ＭＳ Ｐゴシック" panose="020B0600070205080204" pitchFamily="34" charset="-128"/>
            </a:endParaRPr>
          </a:p>
        </p:txBody>
      </p:sp>
      <p:sp>
        <p:nvSpPr>
          <p:cNvPr id="33796" name="Slide Number Placeholder 3">
            <a:extLst>
              <a:ext uri="{FF2B5EF4-FFF2-40B4-BE49-F238E27FC236}">
                <a16:creationId xmlns:a16="http://schemas.microsoft.com/office/drawing/2014/main" id="{E85150A9-9BD4-4775-B94C-3129C8E176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4AC13D4-C8BD-4A85-8DA2-62DD8BEA54AA}" type="slidenum">
              <a:rPr lang="en-US" altLang="en-US" smtClean="0"/>
              <a:pPr>
                <a:spcBef>
                  <a:spcPct val="0"/>
                </a:spcBef>
              </a:pPr>
              <a:t>10</a:t>
            </a:fld>
            <a:endParaRPr lang="en-US" altLang="en-US"/>
          </a:p>
        </p:txBody>
      </p:sp>
    </p:spTree>
    <p:extLst>
      <p:ext uri="{BB962C8B-B14F-4D97-AF65-F5344CB8AC3E}">
        <p14:creationId xmlns:p14="http://schemas.microsoft.com/office/powerpoint/2010/main" val="2685245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txBox="1">
            <a:spLocks noGrp="1"/>
          </p:cNvSpPr>
          <p:nvPr>
            <p:ph type="body" idx="1"/>
          </p:nvPr>
        </p:nvSpPr>
        <p:spPr>
          <a:xfrm>
            <a:off x="726688" y="4534503"/>
            <a:ext cx="5806931" cy="4294902"/>
          </a:xfrm>
          <a:prstGeom prst="rect">
            <a:avLst/>
          </a:prstGeom>
        </p:spPr>
        <p:txBody>
          <a:bodyPr wrap="square" lIns="94213" tIns="94213" rIns="94213" bIns="94213" anchor="t" anchorCtr="0">
            <a:noAutofit/>
          </a:bodyPr>
          <a:lstStyle/>
          <a:p>
            <a:endParaRPr/>
          </a:p>
        </p:txBody>
      </p:sp>
      <p:sp>
        <p:nvSpPr>
          <p:cNvPr id="327" name="Shape 327"/>
          <p:cNvSpPr>
            <a:spLocks noGrp="1" noRot="1" noChangeAspect="1"/>
          </p:cNvSpPr>
          <p:nvPr>
            <p:ph type="sldImg" idx="2"/>
          </p:nvPr>
        </p:nvSpPr>
        <p:spPr>
          <a:xfrm>
            <a:off x="1244600" y="715963"/>
            <a:ext cx="4772025" cy="35782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7555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txBox="1">
            <a:spLocks noGrp="1"/>
          </p:cNvSpPr>
          <p:nvPr>
            <p:ph type="body" idx="1"/>
          </p:nvPr>
        </p:nvSpPr>
        <p:spPr>
          <a:xfrm>
            <a:off x="726688" y="4534503"/>
            <a:ext cx="5806931" cy="4294902"/>
          </a:xfrm>
          <a:prstGeom prst="rect">
            <a:avLst/>
          </a:prstGeom>
        </p:spPr>
        <p:txBody>
          <a:bodyPr wrap="square" lIns="94213" tIns="94213" rIns="94213" bIns="94213" anchor="t" anchorCtr="0">
            <a:noAutofit/>
          </a:bodyPr>
          <a:lstStyle/>
          <a:p>
            <a:endParaRPr/>
          </a:p>
        </p:txBody>
      </p:sp>
      <p:sp>
        <p:nvSpPr>
          <p:cNvPr id="333" name="Shape 333"/>
          <p:cNvSpPr>
            <a:spLocks noGrp="1" noRot="1" noChangeAspect="1"/>
          </p:cNvSpPr>
          <p:nvPr>
            <p:ph type="sldImg" idx="2"/>
          </p:nvPr>
        </p:nvSpPr>
        <p:spPr>
          <a:xfrm>
            <a:off x="1244600" y="715963"/>
            <a:ext cx="4772025" cy="35782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9236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726688" y="4534503"/>
            <a:ext cx="5806931" cy="4294902"/>
          </a:xfrm>
          <a:prstGeom prst="rect">
            <a:avLst/>
          </a:prstGeom>
        </p:spPr>
        <p:txBody>
          <a:bodyPr wrap="square" lIns="94213" tIns="94213" rIns="94213" bIns="94213" anchor="t" anchorCtr="0">
            <a:noAutofit/>
          </a:bodyPr>
          <a:lstStyle/>
          <a:p>
            <a:endParaRPr/>
          </a:p>
        </p:txBody>
      </p:sp>
      <p:sp>
        <p:nvSpPr>
          <p:cNvPr id="339" name="Shape 339"/>
          <p:cNvSpPr>
            <a:spLocks noGrp="1" noRot="1" noChangeAspect="1"/>
          </p:cNvSpPr>
          <p:nvPr>
            <p:ph type="sldImg" idx="2"/>
          </p:nvPr>
        </p:nvSpPr>
        <p:spPr>
          <a:xfrm>
            <a:off x="1244600" y="715963"/>
            <a:ext cx="4772025" cy="35782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6497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84475"/>
            <a:ext cx="9144000" cy="816268"/>
          </a:xfrm>
        </p:spPr>
        <p:txBody>
          <a:bodyPr/>
          <a:lstStyle>
            <a:lvl1pPr algn="ct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2848488"/>
            <a:ext cx="9144000" cy="17526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213900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362557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57200" y="6334475"/>
            <a:ext cx="1642557" cy="365125"/>
          </a:xfrm>
        </p:spPr>
        <p:txBody>
          <a:bodyPr/>
          <a:lstStyle>
            <a:lvl1pPr>
              <a:defRPr>
                <a:solidFill>
                  <a:srgbClr val="FFFFFF"/>
                </a:solidFill>
              </a:defRPr>
            </a:lvl1pPr>
          </a:lstStyle>
          <a:p>
            <a:fld id="{80924E9A-58C8-8B4D-8189-08675F4B3252}" type="slidenum">
              <a:rPr lang="en-US" smtClean="0"/>
              <a:pPr/>
              <a:t>‹#›</a:t>
            </a:fld>
            <a:endParaRPr lang="en-US" dirty="0"/>
          </a:p>
        </p:txBody>
      </p:sp>
    </p:spTree>
    <p:extLst>
      <p:ext uri="{BB962C8B-B14F-4D97-AF65-F5344CB8AC3E}">
        <p14:creationId xmlns:p14="http://schemas.microsoft.com/office/powerpoint/2010/main" val="2773721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39522"/>
            <a:ext cx="2057400" cy="5470051"/>
          </a:xfrm>
        </p:spPr>
        <p:txBody>
          <a:bodyPr vert="eaVert"/>
          <a:lstStyle>
            <a:lvl1pPr>
              <a:defRPr>
                <a:solidFill>
                  <a:srgbClr val="203A70"/>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339522"/>
            <a:ext cx="6019800" cy="547005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0924E9A-58C8-8B4D-8189-08675F4B3252}" type="slidenum">
              <a:rPr lang="en-US" smtClean="0"/>
              <a:t>‹#›</a:t>
            </a:fld>
            <a:endParaRPr lang="en-US"/>
          </a:p>
        </p:txBody>
      </p:sp>
    </p:spTree>
    <p:extLst>
      <p:ext uri="{BB962C8B-B14F-4D97-AF65-F5344CB8AC3E}">
        <p14:creationId xmlns:p14="http://schemas.microsoft.com/office/powerpoint/2010/main" val="581455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57200" y="6334475"/>
            <a:ext cx="1642557" cy="365125"/>
          </a:xfrm>
        </p:spPr>
        <p:txBody>
          <a:bodyPr/>
          <a:lstStyle>
            <a:lvl1pPr>
              <a:defRPr>
                <a:solidFill>
                  <a:schemeClr val="bg1"/>
                </a:solidFill>
              </a:defRPr>
            </a:lvl1pPr>
          </a:lstStyle>
          <a:p>
            <a:fld id="{80924E9A-58C8-8B4D-8189-08675F4B3252}" type="slidenum">
              <a:rPr lang="en-US" smtClean="0"/>
              <a:pPr/>
              <a:t>‹#›</a:t>
            </a:fld>
            <a:endParaRPr lang="en-US" dirty="0"/>
          </a:p>
        </p:txBody>
      </p:sp>
    </p:spTree>
    <p:extLst>
      <p:ext uri="{BB962C8B-B14F-4D97-AF65-F5344CB8AC3E}">
        <p14:creationId xmlns:p14="http://schemas.microsoft.com/office/powerpoint/2010/main" val="1225804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851875"/>
            <a:ext cx="4558512" cy="1362075"/>
          </a:xfrm>
        </p:spPr>
        <p:txBody>
          <a:bodyPr anchor="t"/>
          <a:lstStyle>
            <a:lvl1pPr algn="l">
              <a:defRPr sz="4000" b="1" cap="all">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722313" y="1310624"/>
            <a:ext cx="3439480" cy="1500187"/>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457200" y="6422500"/>
            <a:ext cx="1642557" cy="365125"/>
          </a:xfrm>
        </p:spPr>
        <p:txBody>
          <a:bodyPr/>
          <a:lstStyle>
            <a:lvl1pPr>
              <a:defRPr>
                <a:solidFill>
                  <a:srgbClr val="FFFFFF"/>
                </a:solidFill>
              </a:defRPr>
            </a:lvl1pPr>
          </a:lstStyle>
          <a:p>
            <a:fld id="{80924E9A-58C8-8B4D-8189-08675F4B3252}" type="slidenum">
              <a:rPr lang="en-US" smtClean="0"/>
              <a:pPr/>
              <a:t>‹#›</a:t>
            </a:fld>
            <a:endParaRPr lang="en-US" dirty="0"/>
          </a:p>
        </p:txBody>
      </p:sp>
    </p:spTree>
    <p:extLst>
      <p:ext uri="{BB962C8B-B14F-4D97-AF65-F5344CB8AC3E}">
        <p14:creationId xmlns:p14="http://schemas.microsoft.com/office/powerpoint/2010/main" val="3449245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3476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3476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457200" y="6334475"/>
            <a:ext cx="1642557" cy="365125"/>
          </a:xfrm>
        </p:spPr>
        <p:txBody>
          <a:bodyPr/>
          <a:lstStyle>
            <a:lvl1pPr>
              <a:defRPr>
                <a:solidFill>
                  <a:srgbClr val="FFFFFF"/>
                </a:solidFill>
              </a:defRPr>
            </a:lvl1pPr>
          </a:lstStyle>
          <a:p>
            <a:fld id="{80924E9A-58C8-8B4D-8189-08675F4B3252}" type="slidenum">
              <a:rPr lang="en-US" smtClean="0"/>
              <a:pPr/>
              <a:t>‹#›</a:t>
            </a:fld>
            <a:endParaRPr lang="en-US" dirty="0"/>
          </a:p>
        </p:txBody>
      </p:sp>
    </p:spTree>
    <p:extLst>
      <p:ext uri="{BB962C8B-B14F-4D97-AF65-F5344CB8AC3E}">
        <p14:creationId xmlns:p14="http://schemas.microsoft.com/office/powerpoint/2010/main" val="873734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457200" y="6334475"/>
            <a:ext cx="1642557" cy="365125"/>
          </a:xfrm>
        </p:spPr>
        <p:txBody>
          <a:bodyPr/>
          <a:lstStyle>
            <a:lvl1pPr>
              <a:defRPr>
                <a:solidFill>
                  <a:srgbClr val="FFFFFF"/>
                </a:solidFill>
              </a:defRPr>
            </a:lvl1pPr>
          </a:lstStyle>
          <a:p>
            <a:fld id="{80924E9A-58C8-8B4D-8189-08675F4B3252}" type="slidenum">
              <a:rPr lang="en-US" smtClean="0"/>
              <a:pPr/>
              <a:t>‹#›</a:t>
            </a:fld>
            <a:endParaRPr lang="en-US" dirty="0"/>
          </a:p>
        </p:txBody>
      </p:sp>
    </p:spTree>
    <p:extLst>
      <p:ext uri="{BB962C8B-B14F-4D97-AF65-F5344CB8AC3E}">
        <p14:creationId xmlns:p14="http://schemas.microsoft.com/office/powerpoint/2010/main" val="1123975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57200" y="6334475"/>
            <a:ext cx="1642557" cy="365125"/>
          </a:xfrm>
        </p:spPr>
        <p:txBody>
          <a:bodyPr/>
          <a:lstStyle>
            <a:lvl1pPr>
              <a:defRPr sz="1400">
                <a:solidFill>
                  <a:srgbClr val="FFFFFF"/>
                </a:solidFill>
              </a:defRPr>
            </a:lvl1pPr>
          </a:lstStyle>
          <a:p>
            <a:fld id="{80924E9A-58C8-8B4D-8189-08675F4B3252}" type="slidenum">
              <a:rPr lang="en-US" smtClean="0"/>
              <a:pPr/>
              <a:t>‹#›</a:t>
            </a:fld>
            <a:endParaRPr lang="en-US" dirty="0"/>
          </a:p>
        </p:txBody>
      </p:sp>
    </p:spTree>
    <p:extLst>
      <p:ext uri="{BB962C8B-B14F-4D97-AF65-F5344CB8AC3E}">
        <p14:creationId xmlns:p14="http://schemas.microsoft.com/office/powerpoint/2010/main" val="479568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57200" y="6422500"/>
            <a:ext cx="1642557" cy="365125"/>
          </a:xfrm>
        </p:spPr>
        <p:txBody>
          <a:bodyPr/>
          <a:lstStyle>
            <a:lvl1pPr>
              <a:defRPr>
                <a:solidFill>
                  <a:srgbClr val="FFFFFF"/>
                </a:solidFill>
              </a:defRPr>
            </a:lvl1pPr>
          </a:lstStyle>
          <a:p>
            <a:fld id="{80924E9A-58C8-8B4D-8189-08675F4B3252}" type="slidenum">
              <a:rPr lang="en-US" smtClean="0"/>
              <a:pPr/>
              <a:t>‹#›</a:t>
            </a:fld>
            <a:endParaRPr lang="en-US" dirty="0"/>
          </a:p>
        </p:txBody>
      </p:sp>
    </p:spTree>
    <p:extLst>
      <p:ext uri="{BB962C8B-B14F-4D97-AF65-F5344CB8AC3E}">
        <p14:creationId xmlns:p14="http://schemas.microsoft.com/office/powerpoint/2010/main" val="2601667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2453006"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280596" y="273050"/>
            <a:ext cx="540620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245300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a:xfrm>
            <a:off x="457200" y="6422500"/>
            <a:ext cx="1642557" cy="365125"/>
          </a:xfrm>
        </p:spPr>
        <p:txBody>
          <a:bodyPr/>
          <a:lstStyle>
            <a:lvl1pPr>
              <a:defRPr>
                <a:solidFill>
                  <a:srgbClr val="FFFFFF"/>
                </a:solidFill>
              </a:defRPr>
            </a:lvl1pPr>
          </a:lstStyle>
          <a:p>
            <a:fld id="{80924E9A-58C8-8B4D-8189-08675F4B3252}" type="slidenum">
              <a:rPr lang="en-US" smtClean="0"/>
              <a:pPr/>
              <a:t>‹#›</a:t>
            </a:fld>
            <a:endParaRPr lang="en-US" dirty="0"/>
          </a:p>
        </p:txBody>
      </p:sp>
    </p:spTree>
    <p:extLst>
      <p:ext uri="{BB962C8B-B14F-4D97-AF65-F5344CB8AC3E}">
        <p14:creationId xmlns:p14="http://schemas.microsoft.com/office/powerpoint/2010/main" val="3987355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457200" y="6422500"/>
            <a:ext cx="1642557" cy="365125"/>
          </a:xfrm>
        </p:spPr>
        <p:txBody>
          <a:bodyPr/>
          <a:lstStyle>
            <a:lvl1pPr>
              <a:defRPr>
                <a:solidFill>
                  <a:srgbClr val="FFFFFF"/>
                </a:solidFill>
              </a:defRPr>
            </a:lvl1pPr>
          </a:lstStyle>
          <a:p>
            <a:fld id="{80924E9A-58C8-8B4D-8189-08675F4B3252}" type="slidenum">
              <a:rPr lang="en-US" smtClean="0"/>
              <a:pPr/>
              <a:t>‹#›</a:t>
            </a:fld>
            <a:endParaRPr lang="en-US" dirty="0"/>
          </a:p>
        </p:txBody>
      </p:sp>
    </p:spTree>
    <p:extLst>
      <p:ext uri="{BB962C8B-B14F-4D97-AF65-F5344CB8AC3E}">
        <p14:creationId xmlns:p14="http://schemas.microsoft.com/office/powerpoint/2010/main" val="4293905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3854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57200" y="6268325"/>
            <a:ext cx="1642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24E9A-58C8-8B4D-8189-08675F4B3252}" type="slidenum">
              <a:rPr lang="en-US" smtClean="0"/>
              <a:pPr/>
              <a:t>‹#›</a:t>
            </a:fld>
            <a:endParaRPr lang="en-US"/>
          </a:p>
        </p:txBody>
      </p:sp>
    </p:spTree>
    <p:extLst>
      <p:ext uri="{BB962C8B-B14F-4D97-AF65-F5344CB8AC3E}">
        <p14:creationId xmlns:p14="http://schemas.microsoft.com/office/powerpoint/2010/main" val="2024619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203A7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203A7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203A7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203A7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203A7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patrick.Slifka@ncgcare.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hyperlink" Target="https://www.drweil.com/videos-features/videos/breathing-exercises-4-7-8-breath/" TargetMode="External"/><Relationship Id="rId3" Type="http://schemas.openxmlformats.org/officeDocument/2006/relationships/hyperlink" Target="https://www.helpguide.org/articles/anxiety/coronavirus-anxiety.htm" TargetMode="External"/><Relationship Id="rId7" Type="http://schemas.openxmlformats.org/officeDocument/2006/relationships/hyperlink" Target="https://www.neurosequential.com/covid-19-resources" TargetMode="External"/><Relationship Id="rId2" Type="http://schemas.openxmlformats.org/officeDocument/2006/relationships/hyperlink" Target="https://www.healthline.com/nutrition/16-ways-relieve-stress-anxiety#section1" TargetMode="External"/><Relationship Id="rId1" Type="http://schemas.openxmlformats.org/officeDocument/2006/relationships/slideLayout" Target="../slideLayouts/slideLayout2.xml"/><Relationship Id="rId6" Type="http://schemas.openxmlformats.org/officeDocument/2006/relationships/hyperlink" Target="https://compassionresiliencetoolkit.org/staying-resilient-during-covid-19" TargetMode="External"/><Relationship Id="rId5" Type="http://schemas.openxmlformats.org/officeDocument/2006/relationships/hyperlink" Target="https://mentalhealthchannel.tv/episode/youre-wired-for-anxiety-and-youre-wired-to-handle-it" TargetMode="External"/><Relationship Id="rId4" Type="http://schemas.openxmlformats.org/officeDocument/2006/relationships/hyperlink" Target="https://adaa.org/tips-manage-anxiety-and-stress"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nam.edu/initiatives/clinician-resilience-and-well-being/clinician-well-being-strategies-during-covid-19/" TargetMode="External"/><Relationship Id="rId2" Type="http://schemas.openxmlformats.org/officeDocument/2006/relationships/hyperlink" Target="https://jamanetwork.com/journals/jamapediatrics/fullarticle/2764729" TargetMode="External"/><Relationship Id="rId1" Type="http://schemas.openxmlformats.org/officeDocument/2006/relationships/slideLayout" Target="../slideLayouts/slideLayout2.xml"/><Relationship Id="rId4" Type="http://schemas.openxmlformats.org/officeDocument/2006/relationships/hyperlink" Target="https://covid19resilience.or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284" y="1496133"/>
            <a:ext cx="9144000" cy="816268"/>
          </a:xfrm>
        </p:spPr>
        <p:txBody>
          <a:bodyPr>
            <a:normAutofit fontScale="90000"/>
          </a:bodyPr>
          <a:lstStyle/>
          <a:p>
            <a:r>
              <a:rPr lang="en-US" dirty="0"/>
              <a:t>Resilience and Self-Care:</a:t>
            </a:r>
            <a:br>
              <a:rPr lang="en-US" dirty="0"/>
            </a:br>
            <a:r>
              <a:rPr lang="en-US" dirty="0"/>
              <a:t> What We’re Learning During COVID-19</a:t>
            </a:r>
            <a:br>
              <a:rPr lang="en-US" dirty="0"/>
            </a:br>
            <a:endParaRPr lang="en-US" i="1" dirty="0"/>
          </a:p>
        </p:txBody>
      </p:sp>
      <p:sp>
        <p:nvSpPr>
          <p:cNvPr id="3" name="Subtitle 2"/>
          <p:cNvSpPr>
            <a:spLocks noGrp="1"/>
          </p:cNvSpPr>
          <p:nvPr>
            <p:ph type="subTitle" idx="1"/>
          </p:nvPr>
        </p:nvSpPr>
        <p:spPr/>
        <p:txBody>
          <a:bodyPr/>
          <a:lstStyle/>
          <a:p>
            <a:r>
              <a:rPr lang="en-US" dirty="0"/>
              <a:t>Patrick Slifka, MSW, LCSW</a:t>
            </a:r>
          </a:p>
          <a:p>
            <a:r>
              <a:rPr lang="en-US" i="1" dirty="0">
                <a:solidFill>
                  <a:srgbClr val="FFC000"/>
                </a:solidFill>
                <a:hlinkClick r:id="rId2">
                  <a:extLst>
                    <a:ext uri="{A12FA001-AC4F-418D-AE19-62706E023703}">
                      <ahyp:hlinkClr xmlns:ahyp="http://schemas.microsoft.com/office/drawing/2018/hyperlinkcolor" val="tx"/>
                    </a:ext>
                  </a:extLst>
                </a:hlinkClick>
              </a:rPr>
              <a:t>jpatrick.slifka@ncgcare.com</a:t>
            </a:r>
            <a:endParaRPr lang="en-US" i="1" dirty="0">
              <a:solidFill>
                <a:srgbClr val="FFC000"/>
              </a:solidFill>
            </a:endParaRPr>
          </a:p>
          <a:p>
            <a:r>
              <a:rPr lang="en-US" dirty="0"/>
              <a:t>804-652-8266</a:t>
            </a:r>
          </a:p>
        </p:txBody>
      </p:sp>
    </p:spTree>
    <p:extLst>
      <p:ext uri="{BB962C8B-B14F-4D97-AF65-F5344CB8AC3E}">
        <p14:creationId xmlns:p14="http://schemas.microsoft.com/office/powerpoint/2010/main" val="1760907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190C2A92-45A6-415C-83EC-6649642C4AB7}"/>
              </a:ext>
            </a:extLst>
          </p:cNvPr>
          <p:cNvSpPr>
            <a:spLocks noGrp="1"/>
          </p:cNvSpPr>
          <p:nvPr>
            <p:ph type="title"/>
          </p:nvPr>
        </p:nvSpPr>
        <p:spPr/>
        <p:txBody>
          <a:bodyPr/>
          <a:lstStyle/>
          <a:p>
            <a:pPr eaLnBrk="1" hangingPunct="1"/>
            <a:r>
              <a:rPr lang="en-US" altLang="en-US" sz="3200" dirty="0">
                <a:solidFill>
                  <a:schemeClr val="bg1"/>
                </a:solidFill>
                <a:ea typeface="ＭＳ Ｐゴシック" panose="020B0600070205080204" pitchFamily="34" charset="-128"/>
              </a:rPr>
              <a:t>When out of balance…</a:t>
            </a:r>
            <a:br>
              <a:rPr lang="en-US" altLang="en-US" sz="3200" dirty="0">
                <a:solidFill>
                  <a:schemeClr val="bg1"/>
                </a:solidFill>
                <a:ea typeface="ＭＳ Ｐゴシック" panose="020B0600070205080204" pitchFamily="34" charset="-128"/>
              </a:rPr>
            </a:br>
            <a:r>
              <a:rPr lang="en-US" altLang="en-US" sz="3200" i="1" dirty="0">
                <a:solidFill>
                  <a:schemeClr val="bg1"/>
                </a:solidFill>
                <a:ea typeface="ＭＳ Ｐゴシック" panose="020B0600070205080204" pitchFamily="34" charset="-128"/>
              </a:rPr>
              <a:t>these systems play tug-of-war!</a:t>
            </a:r>
          </a:p>
        </p:txBody>
      </p:sp>
      <p:sp>
        <p:nvSpPr>
          <p:cNvPr id="32771" name="Slide Number Placeholder 4">
            <a:extLst>
              <a:ext uri="{FF2B5EF4-FFF2-40B4-BE49-F238E27FC236}">
                <a16:creationId xmlns:a16="http://schemas.microsoft.com/office/drawing/2014/main" id="{2B24C680-7FE1-47FD-B247-35E6F80EABF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417910" indent="-160735">
              <a:spcBef>
                <a:spcPct val="20000"/>
              </a:spcBef>
              <a:buFont typeface="Arial" panose="020B0604020202020204" pitchFamily="34" charset="0"/>
              <a:buChar char="–"/>
              <a:defRPr sz="2100">
                <a:solidFill>
                  <a:schemeClr val="tx1"/>
                </a:solidFill>
                <a:latin typeface="Calibri" panose="020F0502020204030204" pitchFamily="34" charset="0"/>
              </a:defRPr>
            </a:lvl2pPr>
            <a:lvl3pPr marL="642938" indent="-128588">
              <a:spcBef>
                <a:spcPct val="20000"/>
              </a:spcBef>
              <a:buFont typeface="Arial" panose="020B0604020202020204" pitchFamily="34" charset="0"/>
              <a:buChar char="•"/>
              <a:defRPr sz="1800">
                <a:solidFill>
                  <a:schemeClr val="tx1"/>
                </a:solidFill>
                <a:latin typeface="Calibri" panose="020F0502020204030204" pitchFamily="34" charset="0"/>
              </a:defRPr>
            </a:lvl3pPr>
            <a:lvl4pPr marL="900113" indent="-128588">
              <a:spcBef>
                <a:spcPct val="20000"/>
              </a:spcBef>
              <a:buFont typeface="Arial" panose="020B0604020202020204" pitchFamily="34" charset="0"/>
              <a:buChar char="–"/>
              <a:defRPr sz="1500">
                <a:solidFill>
                  <a:schemeClr val="tx1"/>
                </a:solidFill>
                <a:latin typeface="Calibri" panose="020F0502020204030204" pitchFamily="34" charset="0"/>
              </a:defRPr>
            </a:lvl4pPr>
            <a:lvl5pPr marL="1157288" indent="-128588">
              <a:spcBef>
                <a:spcPct val="20000"/>
              </a:spcBef>
              <a:buFont typeface="Arial" panose="020B0604020202020204" pitchFamily="34" charset="0"/>
              <a:buChar char="»"/>
              <a:defRPr sz="1500">
                <a:solidFill>
                  <a:schemeClr val="tx1"/>
                </a:solidFill>
                <a:latin typeface="Calibri" panose="020F0502020204030204" pitchFamily="34" charset="0"/>
              </a:defRPr>
            </a:lvl5pPr>
            <a:lvl6pPr marL="1500188" indent="-128588"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1843088" indent="-128588"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185988" indent="-128588"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528888" indent="-128588"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0B88DAA2-B49C-4468-B980-47BFD98605AA}" type="slidenum">
              <a:rPr lang="en-GB" altLang="en-US" sz="675">
                <a:solidFill>
                  <a:srgbClr val="898989"/>
                </a:solidFill>
                <a:latin typeface="Arial" panose="020B0604020202020204" pitchFamily="34" charset="0"/>
              </a:rPr>
              <a:pPr>
                <a:spcBef>
                  <a:spcPct val="0"/>
                </a:spcBef>
                <a:buFontTx/>
                <a:buNone/>
              </a:pPr>
              <a:t>10</a:t>
            </a:fld>
            <a:endParaRPr lang="en-GB" altLang="en-US" sz="675">
              <a:solidFill>
                <a:srgbClr val="898989"/>
              </a:solidFill>
              <a:latin typeface="Arial" panose="020B0604020202020204" pitchFamily="34" charset="0"/>
            </a:endParaRPr>
          </a:p>
        </p:txBody>
      </p:sp>
      <p:pic>
        <p:nvPicPr>
          <p:cNvPr id="32772" name="Picture 5">
            <a:extLst>
              <a:ext uri="{FF2B5EF4-FFF2-40B4-BE49-F238E27FC236}">
                <a16:creationId xmlns:a16="http://schemas.microsoft.com/office/drawing/2014/main" id="{9E7720DC-D4D9-4A0C-A3F0-37D25121E1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0097" y="2119827"/>
            <a:ext cx="6623806" cy="262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C3CB6B7F-B838-4911-BB53-4A48E585A8D2}"/>
              </a:ext>
            </a:extLst>
          </p:cNvPr>
          <p:cNvSpPr/>
          <p:nvPr/>
        </p:nvSpPr>
        <p:spPr>
          <a:xfrm>
            <a:off x="928468" y="5289453"/>
            <a:ext cx="5205045" cy="830997"/>
          </a:xfrm>
          <a:prstGeom prst="rect">
            <a:avLst/>
          </a:prstGeom>
          <a:noFill/>
        </p:spPr>
        <p:txBody>
          <a:bodyPr wrap="square">
            <a:spAutoFit/>
          </a:bodyPr>
          <a:lstStyle/>
          <a:p>
            <a:pPr algn="ctr" eaLnBrk="1" hangingPunct="1">
              <a:defRPr/>
            </a:pPr>
            <a:r>
              <a:rPr lang="en-US" sz="2400" b="1" dirty="0">
                <a:ln w="10541" cmpd="sng">
                  <a:solidFill>
                    <a:schemeClr val="accent1">
                      <a:shade val="88000"/>
                      <a:satMod val="110000"/>
                    </a:schemeClr>
                  </a:solidFill>
                  <a:prstDash val="solid"/>
                </a:ln>
                <a:solidFill>
                  <a:srgbClr val="C00000"/>
                </a:solidFill>
                <a:latin typeface="Arial" charset="0"/>
              </a:rPr>
              <a:t>What happens when the sympathetic controls?</a:t>
            </a:r>
          </a:p>
        </p:txBody>
      </p:sp>
    </p:spTree>
    <p:extLst>
      <p:ext uri="{BB962C8B-B14F-4D97-AF65-F5344CB8AC3E}">
        <p14:creationId xmlns:p14="http://schemas.microsoft.com/office/powerpoint/2010/main" val="39423182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699D39F2-0FE9-4D07-A07A-0578CBD1D657}"/>
              </a:ext>
            </a:extLst>
          </p:cNvPr>
          <p:cNvSpPr>
            <a:spLocks noGrp="1"/>
          </p:cNvSpPr>
          <p:nvPr>
            <p:ph type="title"/>
          </p:nvPr>
        </p:nvSpPr>
        <p:spPr>
          <a:xfrm>
            <a:off x="773723" y="413035"/>
            <a:ext cx="7610622" cy="857250"/>
          </a:xfrm>
        </p:spPr>
        <p:txBody>
          <a:bodyPr>
            <a:normAutofit fontScale="90000"/>
          </a:bodyPr>
          <a:lstStyle/>
          <a:p>
            <a:pPr eaLnBrk="1" hangingPunct="1"/>
            <a:r>
              <a:rPr lang="en-US" altLang="en-US" sz="3200" b="0" dirty="0">
                <a:latin typeface="Calibri" panose="020F0502020204030204" pitchFamily="34" charset="0"/>
                <a:cs typeface="Calibri" panose="020F0502020204030204" pitchFamily="34" charset="0"/>
              </a:rPr>
              <a:t>What will you see when the brain is bathing in the cocktail?</a:t>
            </a:r>
          </a:p>
        </p:txBody>
      </p:sp>
      <p:sp>
        <p:nvSpPr>
          <p:cNvPr id="3" name="Content Placeholder 2">
            <a:extLst>
              <a:ext uri="{FF2B5EF4-FFF2-40B4-BE49-F238E27FC236}">
                <a16:creationId xmlns:a16="http://schemas.microsoft.com/office/drawing/2014/main" id="{93DC8FE4-8F74-4757-A7C4-81E9918D470F}"/>
              </a:ext>
            </a:extLst>
          </p:cNvPr>
          <p:cNvSpPr>
            <a:spLocks noGrp="1"/>
          </p:cNvSpPr>
          <p:nvPr>
            <p:ph idx="1"/>
          </p:nvPr>
        </p:nvSpPr>
        <p:spPr>
          <a:xfrm>
            <a:off x="1614487" y="1796027"/>
            <a:ext cx="5915025" cy="3411141"/>
          </a:xfrm>
        </p:spPr>
        <p:txBody>
          <a:bodyPr rtlCol="0">
            <a:normAutofit/>
          </a:bodyPr>
          <a:lstStyle/>
          <a:p>
            <a:pPr>
              <a:defRPr/>
            </a:pPr>
            <a:r>
              <a:rPr lang="en-US" sz="2000" b="1" dirty="0">
                <a:latin typeface="Calibri" panose="020F0502020204030204" pitchFamily="34" charset="0"/>
                <a:cs typeface="Calibri" panose="020F0502020204030204" pitchFamily="34" charset="0"/>
              </a:rPr>
              <a:t>Fight, flight, or freeze!</a:t>
            </a:r>
          </a:p>
          <a:p>
            <a:pPr>
              <a:defRPr/>
            </a:pPr>
            <a:r>
              <a:rPr lang="en-US" sz="2000" b="1" dirty="0">
                <a:latin typeface="Calibri" panose="020F0502020204030204" pitchFamily="34" charset="0"/>
                <a:cs typeface="Calibri" panose="020F0502020204030204" pitchFamily="34" charset="0"/>
              </a:rPr>
              <a:t>Low or no self-awareness </a:t>
            </a:r>
          </a:p>
          <a:p>
            <a:pPr>
              <a:defRPr/>
            </a:pPr>
            <a:r>
              <a:rPr lang="en-US" sz="2000" b="1" dirty="0">
                <a:latin typeface="Calibri" panose="020F0502020204030204" pitchFamily="34" charset="0"/>
                <a:cs typeface="Calibri" panose="020F0502020204030204" pitchFamily="34" charset="0"/>
              </a:rPr>
              <a:t>Low or no capacity to self-evaluate</a:t>
            </a:r>
          </a:p>
          <a:p>
            <a:pPr>
              <a:defRPr/>
            </a:pPr>
            <a:r>
              <a:rPr lang="en-US" sz="2000" b="1" dirty="0">
                <a:latin typeface="Calibri" panose="020F0502020204030204" pitchFamily="34" charset="0"/>
                <a:cs typeface="Calibri" panose="020F0502020204030204" pitchFamily="34" charset="0"/>
              </a:rPr>
              <a:t>Low or no  ability to self-regulate</a:t>
            </a:r>
          </a:p>
          <a:p>
            <a:pPr>
              <a:defRPr/>
            </a:pPr>
            <a:r>
              <a:rPr lang="en-US" sz="2000" b="1" dirty="0">
                <a:latin typeface="Calibri" panose="020F0502020204030204" pitchFamily="34" charset="0"/>
                <a:cs typeface="Calibri" panose="020F0502020204030204" pitchFamily="34" charset="0"/>
              </a:rPr>
              <a:t>Low or no facility to establish goals and act consistently to obtain them</a:t>
            </a:r>
          </a:p>
          <a:p>
            <a:pPr>
              <a:defRPr/>
            </a:pPr>
            <a:r>
              <a:rPr lang="en-US" sz="2000" b="1" dirty="0">
                <a:latin typeface="Calibri" panose="020F0502020204030204" pitchFamily="34" charset="0"/>
                <a:cs typeface="Calibri" panose="020F0502020204030204" pitchFamily="34" charset="0"/>
              </a:rPr>
              <a:t>Poor self-image</a:t>
            </a:r>
          </a:p>
          <a:p>
            <a:pPr>
              <a:defRPr/>
            </a:pPr>
            <a:r>
              <a:rPr lang="en-US" sz="2000" b="1" dirty="0">
                <a:latin typeface="Calibri" panose="020F0502020204030204" pitchFamily="34" charset="0"/>
                <a:cs typeface="Calibri" panose="020F0502020204030204" pitchFamily="34" charset="0"/>
              </a:rPr>
              <a:t>Likely reacting to rather than being intentional</a:t>
            </a:r>
          </a:p>
          <a:p>
            <a:pPr>
              <a:defRPr/>
            </a:pPr>
            <a:r>
              <a:rPr lang="en-US" sz="2000" b="1" dirty="0">
                <a:latin typeface="Calibri" panose="020F0502020204030204" pitchFamily="34" charset="0"/>
                <a:cs typeface="Calibri" panose="020F0502020204030204" pitchFamily="34" charset="0"/>
              </a:rPr>
              <a:t>Self-centered and Narcissistic is correct behavior</a:t>
            </a:r>
          </a:p>
          <a:p>
            <a:pPr marL="0" indent="0">
              <a:buNone/>
              <a:defRPr/>
            </a:pPr>
            <a:endParaRPr lang="en-US" sz="1800" dirty="0">
              <a:latin typeface="Franklin Gothic Demi Cond" panose="020B0706030402020204" pitchFamily="34" charset="0"/>
            </a:endParaRPr>
          </a:p>
          <a:p>
            <a:pPr marL="0" indent="0">
              <a:buNone/>
              <a:defRPr/>
            </a:pPr>
            <a:endParaRPr lang="en-US" sz="2250" dirty="0">
              <a:latin typeface="Calibri Light" panose="020F0302020204030204" pitchFamily="34" charset="0"/>
            </a:endParaRPr>
          </a:p>
        </p:txBody>
      </p:sp>
      <p:sp>
        <p:nvSpPr>
          <p:cNvPr id="51204" name="Slide Number Placeholder 3">
            <a:extLst>
              <a:ext uri="{FF2B5EF4-FFF2-40B4-BE49-F238E27FC236}">
                <a16:creationId xmlns:a16="http://schemas.microsoft.com/office/drawing/2014/main" id="{077036A0-4DBD-4B0A-A851-DFB92A0D555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7EF219B9-2016-46A2-8C59-7BC48202FF4B}" type="slidenum">
              <a:rPr lang="en-US" altLang="en-US" sz="900">
                <a:solidFill>
                  <a:srgbClr val="898989"/>
                </a:solidFill>
                <a:latin typeface="Arial" panose="020B0604020202020204" pitchFamily="34" charset="0"/>
              </a:rPr>
              <a:pPr>
                <a:spcBef>
                  <a:spcPct val="0"/>
                </a:spcBef>
                <a:buFontTx/>
                <a:buNone/>
              </a:pPr>
              <a:t>11</a:t>
            </a:fld>
            <a:endParaRPr lang="en-US" altLang="en-US" sz="900">
              <a:solidFill>
                <a:srgbClr val="898989"/>
              </a:solidFill>
              <a:latin typeface="Arial" panose="020B0604020202020204" pitchFamily="34" charset="0"/>
            </a:endParaRPr>
          </a:p>
        </p:txBody>
      </p:sp>
      <p:sp>
        <p:nvSpPr>
          <p:cNvPr id="51205" name="TextBox 4">
            <a:extLst>
              <a:ext uri="{FF2B5EF4-FFF2-40B4-BE49-F238E27FC236}">
                <a16:creationId xmlns:a16="http://schemas.microsoft.com/office/drawing/2014/main" id="{06D7DA95-6553-4426-AEBE-77EEDDC868C9}"/>
              </a:ext>
            </a:extLst>
          </p:cNvPr>
          <p:cNvSpPr txBox="1">
            <a:spLocks noChangeArrowheads="1"/>
          </p:cNvSpPr>
          <p:nvPr/>
        </p:nvSpPr>
        <p:spPr bwMode="auto">
          <a:xfrm>
            <a:off x="457200" y="5502077"/>
            <a:ext cx="5507831" cy="46166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400" b="1" dirty="0">
                <a:cs typeface="Calibri" panose="020F0502020204030204" pitchFamily="34" charset="0"/>
              </a:rPr>
              <a:t>Absolutely correct behavior!!!!</a:t>
            </a:r>
          </a:p>
        </p:txBody>
      </p:sp>
      <p:pic>
        <p:nvPicPr>
          <p:cNvPr id="51206" name="Picture 1">
            <a:extLst>
              <a:ext uri="{FF2B5EF4-FFF2-40B4-BE49-F238E27FC236}">
                <a16:creationId xmlns:a16="http://schemas.microsoft.com/office/drawing/2014/main" id="{0ABB7A1F-0C7D-4DFA-A8A2-97CEAE8D0F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25915" y="3263705"/>
            <a:ext cx="1673341" cy="167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8F1C064-6547-45C2-A531-22FCC7AAF230}"/>
              </a:ext>
            </a:extLst>
          </p:cNvPr>
          <p:cNvSpPr/>
          <p:nvPr/>
        </p:nvSpPr>
        <p:spPr>
          <a:xfrm>
            <a:off x="457200" y="6410227"/>
            <a:ext cx="316523" cy="2168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614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86E23-15A6-4C34-9C98-5493E2A5036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12A6FB6-C3EA-4FF6-826D-2BF3DF57D6DB}"/>
              </a:ext>
            </a:extLst>
          </p:cNvPr>
          <p:cNvPicPr>
            <a:picLocks noGrp="1" noChangeAspect="1"/>
          </p:cNvPicPr>
          <p:nvPr>
            <p:ph idx="1"/>
          </p:nvPr>
        </p:nvPicPr>
        <p:blipFill>
          <a:blip r:embed="rId2"/>
          <a:stretch>
            <a:fillRect/>
          </a:stretch>
        </p:blipFill>
        <p:spPr>
          <a:xfrm>
            <a:off x="0" y="0"/>
            <a:ext cx="9144000" cy="6749593"/>
          </a:xfrm>
          <a:prstGeom prst="rect">
            <a:avLst/>
          </a:prstGeom>
        </p:spPr>
      </p:pic>
    </p:spTree>
    <p:extLst>
      <p:ext uri="{BB962C8B-B14F-4D97-AF65-F5344CB8AC3E}">
        <p14:creationId xmlns:p14="http://schemas.microsoft.com/office/powerpoint/2010/main" val="3563951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8C9F5-5292-4611-B37D-249E3358B84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2123DD0-52AD-47D6-A0AA-BB2CDB32E985}"/>
              </a:ext>
            </a:extLst>
          </p:cNvPr>
          <p:cNvPicPr>
            <a:picLocks noGrp="1" noChangeAspect="1"/>
          </p:cNvPicPr>
          <p:nvPr>
            <p:ph idx="1"/>
          </p:nvPr>
        </p:nvPicPr>
        <p:blipFill>
          <a:blip r:embed="rId2"/>
          <a:stretch>
            <a:fillRect/>
          </a:stretch>
        </p:blipFill>
        <p:spPr>
          <a:xfrm>
            <a:off x="1" y="0"/>
            <a:ext cx="9144000" cy="6858000"/>
          </a:xfrm>
        </p:spPr>
      </p:pic>
    </p:spTree>
    <p:extLst>
      <p:ext uri="{BB962C8B-B14F-4D97-AF65-F5344CB8AC3E}">
        <p14:creationId xmlns:p14="http://schemas.microsoft.com/office/powerpoint/2010/main" val="3900849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0FC49EE8-1D25-449B-B9D5-5428D110AFC6}"/>
              </a:ext>
            </a:extLst>
          </p:cNvPr>
          <p:cNvSpPr>
            <a:spLocks noGrp="1"/>
          </p:cNvSpPr>
          <p:nvPr>
            <p:ph type="title"/>
          </p:nvPr>
        </p:nvSpPr>
        <p:spPr/>
        <p:txBody>
          <a:bodyPr>
            <a:normAutofit/>
          </a:bodyPr>
          <a:lstStyle/>
          <a:p>
            <a:r>
              <a:rPr lang="en-US" altLang="en-US" dirty="0">
                <a:latin typeface="Calibri" panose="020F0502020204030204" pitchFamily="34" charset="0"/>
                <a:cs typeface="Calibri" panose="020F0502020204030204" pitchFamily="34" charset="0"/>
              </a:rPr>
              <a:t>In Our Current Situation…?</a:t>
            </a:r>
          </a:p>
        </p:txBody>
      </p:sp>
      <p:pic>
        <p:nvPicPr>
          <p:cNvPr id="62467" name="Content Placeholder 5">
            <a:extLst>
              <a:ext uri="{FF2B5EF4-FFF2-40B4-BE49-F238E27FC236}">
                <a16:creationId xmlns:a16="http://schemas.microsoft.com/office/drawing/2014/main" id="{B57098AA-EEEB-4440-9CB7-A52519AE0F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6428" y="3525276"/>
            <a:ext cx="4011057" cy="2953311"/>
          </a:xfrm>
        </p:spPr>
      </p:pic>
      <p:sp>
        <p:nvSpPr>
          <p:cNvPr id="62469" name="Slide Number Placeholder 4">
            <a:extLst>
              <a:ext uri="{FF2B5EF4-FFF2-40B4-BE49-F238E27FC236}">
                <a16:creationId xmlns:a16="http://schemas.microsoft.com/office/drawing/2014/main" id="{5F0D27C0-24C3-4CFE-8A74-983B48E7EE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527BD484-AE1E-4C75-AA65-A0DAEE894D03}" type="slidenum">
              <a:rPr lang="en-GB" altLang="en-US" sz="900">
                <a:solidFill>
                  <a:srgbClr val="898989"/>
                </a:solidFill>
                <a:latin typeface="Arial" panose="020B0604020202020204" pitchFamily="34" charset="0"/>
              </a:rPr>
              <a:pPr>
                <a:spcBef>
                  <a:spcPct val="0"/>
                </a:spcBef>
                <a:buFontTx/>
                <a:buNone/>
              </a:pPr>
              <a:t>14</a:t>
            </a:fld>
            <a:endParaRPr lang="en-GB" altLang="en-US" sz="900">
              <a:solidFill>
                <a:srgbClr val="898989"/>
              </a:solidFill>
              <a:latin typeface="Arial" panose="020B0604020202020204" pitchFamily="34" charset="0"/>
            </a:endParaRPr>
          </a:p>
        </p:txBody>
      </p:sp>
      <p:sp>
        <p:nvSpPr>
          <p:cNvPr id="2" name="Rectangle 1">
            <a:extLst>
              <a:ext uri="{FF2B5EF4-FFF2-40B4-BE49-F238E27FC236}">
                <a16:creationId xmlns:a16="http://schemas.microsoft.com/office/drawing/2014/main" id="{38D1CC22-637A-4C21-A5B7-110E56B474A8}"/>
              </a:ext>
            </a:extLst>
          </p:cNvPr>
          <p:cNvSpPr/>
          <p:nvPr/>
        </p:nvSpPr>
        <p:spPr>
          <a:xfrm>
            <a:off x="457200" y="1935673"/>
            <a:ext cx="7777113" cy="923330"/>
          </a:xfrm>
          <a:prstGeom prst="rect">
            <a:avLst/>
          </a:prstGeom>
        </p:spPr>
        <p:txBody>
          <a:bodyPr wrap="square">
            <a:spAutoFit/>
          </a:bodyPr>
          <a:lstStyle/>
          <a:p>
            <a:r>
              <a:rPr lang="en-US" altLang="en-US" sz="2700" b="1" dirty="0">
                <a:solidFill>
                  <a:schemeClr val="tx2"/>
                </a:solidFill>
                <a:latin typeface="Calibri" panose="020F0502020204030204" pitchFamily="34" charset="0"/>
                <a:ea typeface="+mj-ea"/>
                <a:cs typeface="Calibri" panose="020F0502020204030204" pitchFamily="34" charset="0"/>
              </a:rPr>
              <a:t>We don’t need much activation in order to trigger  movement into the Sympathetic System Dominance</a:t>
            </a:r>
            <a:endParaRPr lang="en-US" dirty="0">
              <a:solidFill>
                <a:schemeClr val="tx2"/>
              </a:solidFill>
            </a:endParaRPr>
          </a:p>
        </p:txBody>
      </p:sp>
    </p:spTree>
    <p:extLst>
      <p:ext uri="{BB962C8B-B14F-4D97-AF65-F5344CB8AC3E}">
        <p14:creationId xmlns:p14="http://schemas.microsoft.com/office/powerpoint/2010/main" val="39788768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AD170DF-05A0-472A-B712-10D2774DC302}"/>
              </a:ext>
            </a:extLst>
          </p:cNvPr>
          <p:cNvSpPr>
            <a:spLocks noGrp="1"/>
          </p:cNvSpPr>
          <p:nvPr>
            <p:ph type="title"/>
          </p:nvPr>
        </p:nvSpPr>
        <p:spPr/>
        <p:txBody>
          <a:bodyPr/>
          <a:lstStyle/>
          <a:p>
            <a:endParaRPr lang="en-US"/>
          </a:p>
        </p:txBody>
      </p:sp>
      <p:sp>
        <p:nvSpPr>
          <p:cNvPr id="10" name="Text Placeholder 9">
            <a:extLst>
              <a:ext uri="{FF2B5EF4-FFF2-40B4-BE49-F238E27FC236}">
                <a16:creationId xmlns:a16="http://schemas.microsoft.com/office/drawing/2014/main" id="{858171A0-10EF-4060-8405-7E363CD47853}"/>
              </a:ext>
            </a:extLst>
          </p:cNvPr>
          <p:cNvSpPr>
            <a:spLocks noGrp="1"/>
          </p:cNvSpPr>
          <p:nvPr>
            <p:ph type="body" idx="1"/>
          </p:nvPr>
        </p:nvSpPr>
        <p:spPr/>
        <p:txBody>
          <a:bodyPr/>
          <a:lstStyle/>
          <a:p>
            <a:endParaRPr lang="en-US"/>
          </a:p>
        </p:txBody>
      </p:sp>
      <p:pic>
        <p:nvPicPr>
          <p:cNvPr id="5" name="Content Placeholder 4">
            <a:extLst>
              <a:ext uri="{FF2B5EF4-FFF2-40B4-BE49-F238E27FC236}">
                <a16:creationId xmlns:a16="http://schemas.microsoft.com/office/drawing/2014/main" id="{A9EEBC8A-0331-49B2-9964-A2A02B6598EF}"/>
              </a:ext>
            </a:extLst>
          </p:cNvPr>
          <p:cNvPicPr>
            <a:picLocks noGrp="1" noChangeAspect="1"/>
          </p:cNvPicPr>
          <p:nvPr>
            <p:ph idx="4294967295"/>
          </p:nvPr>
        </p:nvPicPr>
        <p:blipFill>
          <a:blip r:embed="rId2"/>
          <a:stretch>
            <a:fillRect/>
          </a:stretch>
        </p:blipFill>
        <p:spPr>
          <a:xfrm>
            <a:off x="0" y="0"/>
            <a:ext cx="9363075" cy="6897688"/>
          </a:xfrm>
        </p:spPr>
      </p:pic>
    </p:spTree>
    <p:extLst>
      <p:ext uri="{BB962C8B-B14F-4D97-AF65-F5344CB8AC3E}">
        <p14:creationId xmlns:p14="http://schemas.microsoft.com/office/powerpoint/2010/main" val="3371694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73B2DF-8E80-4BE2-A734-CC0308784814}"/>
              </a:ext>
            </a:extLst>
          </p:cNvPr>
          <p:cNvSpPr>
            <a:spLocks noGrp="1"/>
          </p:cNvSpPr>
          <p:nvPr>
            <p:ph type="title"/>
          </p:nvPr>
        </p:nvSpPr>
        <p:spPr/>
        <p:txBody>
          <a:bodyPr/>
          <a:lstStyle/>
          <a:p>
            <a:r>
              <a:rPr lang="en-US" dirty="0"/>
              <a:t>Resilience</a:t>
            </a:r>
          </a:p>
        </p:txBody>
      </p:sp>
      <p:sp>
        <p:nvSpPr>
          <p:cNvPr id="5" name="Text Placeholder 4">
            <a:extLst>
              <a:ext uri="{FF2B5EF4-FFF2-40B4-BE49-F238E27FC236}">
                <a16:creationId xmlns:a16="http://schemas.microsoft.com/office/drawing/2014/main" id="{283B1648-D76A-4A14-848E-FFA821DC5471}"/>
              </a:ext>
            </a:extLst>
          </p:cNvPr>
          <p:cNvSpPr>
            <a:spLocks noGrp="1"/>
          </p:cNvSpPr>
          <p:nvPr>
            <p:ph type="body" idx="1"/>
          </p:nvPr>
        </p:nvSpPr>
        <p:spPr/>
        <p:txBody>
          <a:bodyPr/>
          <a:lstStyle/>
          <a:p>
            <a:r>
              <a:rPr lang="en-US" sz="2800" dirty="0"/>
              <a:t>“</a:t>
            </a:r>
            <a:r>
              <a:rPr lang="en-US" sz="2800" b="1" i="1" dirty="0"/>
              <a:t>Fall Down Seven, Get Up Eight</a:t>
            </a:r>
            <a:r>
              <a:rPr lang="en-US" sz="2800" dirty="0"/>
              <a:t>”                      </a:t>
            </a:r>
            <a:r>
              <a:rPr lang="en-US" dirty="0"/>
              <a:t>– </a:t>
            </a:r>
            <a:r>
              <a:rPr lang="en-US" i="1" dirty="0"/>
              <a:t>Japanese Proverb</a:t>
            </a:r>
          </a:p>
        </p:txBody>
      </p:sp>
    </p:spTree>
    <p:extLst>
      <p:ext uri="{BB962C8B-B14F-4D97-AF65-F5344CB8AC3E}">
        <p14:creationId xmlns:p14="http://schemas.microsoft.com/office/powerpoint/2010/main" val="3402785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2DC7B-7F88-4EB2-A920-1B47B94DE6B0}"/>
              </a:ext>
            </a:extLst>
          </p:cNvPr>
          <p:cNvSpPr>
            <a:spLocks noGrp="1"/>
          </p:cNvSpPr>
          <p:nvPr>
            <p:ph type="title"/>
          </p:nvPr>
        </p:nvSpPr>
        <p:spPr/>
        <p:txBody>
          <a:bodyPr/>
          <a:lstStyle/>
          <a:p>
            <a:r>
              <a:rPr lang="en-US" dirty="0"/>
              <a:t>Resilience: </a:t>
            </a:r>
            <a:r>
              <a:rPr lang="en-US" i="1" dirty="0"/>
              <a:t>Defined</a:t>
            </a:r>
          </a:p>
        </p:txBody>
      </p:sp>
      <p:sp>
        <p:nvSpPr>
          <p:cNvPr id="3" name="Content Placeholder 2">
            <a:extLst>
              <a:ext uri="{FF2B5EF4-FFF2-40B4-BE49-F238E27FC236}">
                <a16:creationId xmlns:a16="http://schemas.microsoft.com/office/drawing/2014/main" id="{7FB3A91B-27A5-476E-BBD2-94A45F678B24}"/>
              </a:ext>
            </a:extLst>
          </p:cNvPr>
          <p:cNvSpPr>
            <a:spLocks noGrp="1"/>
          </p:cNvSpPr>
          <p:nvPr>
            <p:ph idx="1"/>
          </p:nvPr>
        </p:nvSpPr>
        <p:spPr/>
        <p:txBody>
          <a:bodyPr>
            <a:normAutofit/>
          </a:bodyPr>
          <a:lstStyle/>
          <a:p>
            <a:pPr marL="0" indent="0">
              <a:buNone/>
            </a:pPr>
            <a:r>
              <a:rPr lang="en-US" sz="2400" dirty="0"/>
              <a:t>“Resiliency is the capability of individuals to cope successfully in the face of significant change, adversity or risk.  The capacity changes over time and is enhanced by protective factors in the individual and in the environment.”  (Steward, et al., 1991)</a:t>
            </a:r>
          </a:p>
          <a:p>
            <a:pPr marL="0" indent="0">
              <a:buNone/>
            </a:pPr>
            <a:endParaRPr lang="en-US" sz="2400" dirty="0"/>
          </a:p>
          <a:p>
            <a:pPr marL="0" indent="0">
              <a:buNone/>
            </a:pPr>
            <a:r>
              <a:rPr lang="en-US" sz="2400" dirty="0"/>
              <a:t>“Resilience is a term used to describe an individual's ability to withstand adversity and hardship - often, but not always including exposure to trauma - and move forward with life tasks and quality of life, despite the negative circumstances.” (</a:t>
            </a:r>
            <a:r>
              <a:rPr lang="en-US" sz="2400" dirty="0" err="1"/>
              <a:t>Coatsworth</a:t>
            </a:r>
            <a:r>
              <a:rPr lang="en-US" sz="2400" dirty="0"/>
              <a:t> and Duncan, 2003).</a:t>
            </a:r>
          </a:p>
          <a:p>
            <a:pPr marL="0" indent="0">
              <a:buNone/>
            </a:pPr>
            <a:endParaRPr lang="en-US" sz="2400" dirty="0"/>
          </a:p>
        </p:txBody>
      </p:sp>
    </p:spTree>
    <p:extLst>
      <p:ext uri="{BB962C8B-B14F-4D97-AF65-F5344CB8AC3E}">
        <p14:creationId xmlns:p14="http://schemas.microsoft.com/office/powerpoint/2010/main" val="2620430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7D612-827A-4604-98A8-96B5C54656CE}"/>
              </a:ext>
            </a:extLst>
          </p:cNvPr>
          <p:cNvSpPr>
            <a:spLocks noGrp="1"/>
          </p:cNvSpPr>
          <p:nvPr>
            <p:ph type="title"/>
          </p:nvPr>
        </p:nvSpPr>
        <p:spPr>
          <a:xfrm>
            <a:off x="132347" y="296613"/>
            <a:ext cx="8229600" cy="1143000"/>
          </a:xfrm>
        </p:spPr>
        <p:txBody>
          <a:bodyPr/>
          <a:lstStyle/>
          <a:p>
            <a:r>
              <a:rPr lang="en-US" dirty="0"/>
              <a:t>Resilience</a:t>
            </a:r>
          </a:p>
        </p:txBody>
      </p:sp>
      <p:sp>
        <p:nvSpPr>
          <p:cNvPr id="3" name="Content Placeholder 2">
            <a:extLst>
              <a:ext uri="{FF2B5EF4-FFF2-40B4-BE49-F238E27FC236}">
                <a16:creationId xmlns:a16="http://schemas.microsoft.com/office/drawing/2014/main" id="{FEB550D4-7B26-4F87-B228-E4F8745E4A45}"/>
              </a:ext>
            </a:extLst>
          </p:cNvPr>
          <p:cNvSpPr>
            <a:spLocks noGrp="1"/>
          </p:cNvSpPr>
          <p:nvPr>
            <p:ph idx="1"/>
          </p:nvPr>
        </p:nvSpPr>
        <p:spPr>
          <a:xfrm>
            <a:off x="132347" y="1600200"/>
            <a:ext cx="8554453" cy="4385421"/>
          </a:xfrm>
        </p:spPr>
        <p:txBody>
          <a:bodyPr/>
          <a:lstStyle/>
          <a:p>
            <a:pPr marL="0" indent="0">
              <a:buNone/>
            </a:pPr>
            <a:r>
              <a:rPr lang="en-US" dirty="0"/>
              <a:t>Ability to                                                                                      bounce back                                                             when faced with                                                     stress or pressure								‘</a:t>
            </a:r>
          </a:p>
          <a:p>
            <a:pPr marL="0" indent="0">
              <a:buNone/>
            </a:pPr>
            <a:endParaRPr lang="en-US" dirty="0"/>
          </a:p>
          <a:p>
            <a:pPr marL="0" indent="0">
              <a:buNone/>
            </a:pPr>
            <a:r>
              <a:rPr lang="en-US" b="1" dirty="0"/>
              <a:t>Goal? </a:t>
            </a:r>
          </a:p>
          <a:p>
            <a:pPr marL="0" indent="0">
              <a:buNone/>
            </a:pPr>
            <a:r>
              <a:rPr lang="en-US" dirty="0"/>
              <a:t>Post-traumatic											growth?</a:t>
            </a:r>
          </a:p>
        </p:txBody>
      </p:sp>
      <p:pic>
        <p:nvPicPr>
          <p:cNvPr id="7" name="Picture 6" descr="A sign on a wooden surface&#10;&#10;Description automatically generated">
            <a:extLst>
              <a:ext uri="{FF2B5EF4-FFF2-40B4-BE49-F238E27FC236}">
                <a16:creationId xmlns:a16="http://schemas.microsoft.com/office/drawing/2014/main" id="{370A6543-4EA6-4EF8-A77A-B4EEB9619D55}"/>
              </a:ext>
            </a:extLst>
          </p:cNvPr>
          <p:cNvPicPr>
            <a:picLocks noChangeAspect="1"/>
          </p:cNvPicPr>
          <p:nvPr/>
        </p:nvPicPr>
        <p:blipFill>
          <a:blip r:embed="rId2"/>
          <a:stretch>
            <a:fillRect/>
          </a:stretch>
        </p:blipFill>
        <p:spPr>
          <a:xfrm>
            <a:off x="3585412" y="-27220"/>
            <a:ext cx="5558588" cy="6885220"/>
          </a:xfrm>
          <a:prstGeom prst="rect">
            <a:avLst/>
          </a:prstGeom>
        </p:spPr>
      </p:pic>
    </p:spTree>
    <p:extLst>
      <p:ext uri="{BB962C8B-B14F-4D97-AF65-F5344CB8AC3E}">
        <p14:creationId xmlns:p14="http://schemas.microsoft.com/office/powerpoint/2010/main" val="77563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anim calcmode="lin" valueType="num">
                                      <p:cBhvr>
                                        <p:cTn id="8"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2" end="2"/>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anim calcmode="lin" valueType="num">
                                      <p:cBhvr>
                                        <p:cTn id="13"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84CCC-D5DE-4AC4-BFCB-1FC2EF270966}"/>
              </a:ext>
            </a:extLst>
          </p:cNvPr>
          <p:cNvSpPr>
            <a:spLocks noGrp="1"/>
          </p:cNvSpPr>
          <p:nvPr>
            <p:ph type="title"/>
          </p:nvPr>
        </p:nvSpPr>
        <p:spPr/>
        <p:txBody>
          <a:bodyPr/>
          <a:lstStyle/>
          <a:p>
            <a:r>
              <a:rPr lang="en-US" dirty="0"/>
              <a:t>Deliberate Resilience</a:t>
            </a:r>
          </a:p>
        </p:txBody>
      </p:sp>
      <p:sp>
        <p:nvSpPr>
          <p:cNvPr id="3" name="Content Placeholder 2">
            <a:extLst>
              <a:ext uri="{FF2B5EF4-FFF2-40B4-BE49-F238E27FC236}">
                <a16:creationId xmlns:a16="http://schemas.microsoft.com/office/drawing/2014/main" id="{47C01326-E68F-4D3D-B63B-9121B0AD87CC}"/>
              </a:ext>
            </a:extLst>
          </p:cNvPr>
          <p:cNvSpPr>
            <a:spLocks noGrp="1"/>
          </p:cNvSpPr>
          <p:nvPr>
            <p:ph idx="1"/>
          </p:nvPr>
        </p:nvSpPr>
        <p:spPr/>
        <p:txBody>
          <a:bodyPr/>
          <a:lstStyle/>
          <a:p>
            <a:pPr marL="0" indent="0">
              <a:buNone/>
            </a:pPr>
            <a:r>
              <a:rPr lang="en-US" dirty="0"/>
              <a:t>The </a:t>
            </a:r>
            <a:r>
              <a:rPr lang="en-US" b="1" i="1" dirty="0"/>
              <a:t>process</a:t>
            </a:r>
            <a:r>
              <a:rPr lang="en-US" dirty="0"/>
              <a:t> of adapting </a:t>
            </a:r>
            <a:r>
              <a:rPr lang="en-US" b="1" i="1" dirty="0"/>
              <a:t>well</a:t>
            </a:r>
            <a:r>
              <a:rPr lang="en-US" dirty="0"/>
              <a:t> in the face of adversity, trauma, tragedy, threats or significant source of stress.</a:t>
            </a:r>
          </a:p>
          <a:p>
            <a:pPr marL="0" indent="0">
              <a:buNone/>
            </a:pPr>
            <a:endParaRPr lang="en-US" dirty="0"/>
          </a:p>
          <a:p>
            <a:pPr marL="0" indent="0">
              <a:buNone/>
            </a:pPr>
            <a:r>
              <a:rPr lang="en-US" i="1" dirty="0"/>
              <a:t>The capacity for resilience is inherent in all people.  It’s neither lucky nor passive</a:t>
            </a:r>
            <a:r>
              <a:rPr lang="en-US" i="1" u="sng" dirty="0"/>
              <a:t>.  It takes deliberate effort.</a:t>
            </a:r>
          </a:p>
        </p:txBody>
      </p:sp>
    </p:spTree>
    <p:extLst>
      <p:ext uri="{BB962C8B-B14F-4D97-AF65-F5344CB8AC3E}">
        <p14:creationId xmlns:p14="http://schemas.microsoft.com/office/powerpoint/2010/main" val="1271798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B1C8-1CD6-4937-BA6F-C259F238AE07}"/>
              </a:ext>
            </a:extLst>
          </p:cNvPr>
          <p:cNvSpPr>
            <a:spLocks noGrp="1"/>
          </p:cNvSpPr>
          <p:nvPr>
            <p:ph type="title"/>
          </p:nvPr>
        </p:nvSpPr>
        <p:spPr/>
        <p:txBody>
          <a:bodyPr/>
          <a:lstStyle/>
          <a:p>
            <a:r>
              <a:rPr lang="en-US" dirty="0"/>
              <a:t>Reminder: </a:t>
            </a:r>
            <a:r>
              <a:rPr lang="en-US" i="1" dirty="0"/>
              <a:t>Self-Care First</a:t>
            </a:r>
          </a:p>
        </p:txBody>
      </p:sp>
      <p:sp>
        <p:nvSpPr>
          <p:cNvPr id="3" name="Content Placeholder 2">
            <a:extLst>
              <a:ext uri="{FF2B5EF4-FFF2-40B4-BE49-F238E27FC236}">
                <a16:creationId xmlns:a16="http://schemas.microsoft.com/office/drawing/2014/main" id="{2299FEC4-6485-473C-9320-082C19B49150}"/>
              </a:ext>
            </a:extLst>
          </p:cNvPr>
          <p:cNvSpPr>
            <a:spLocks noGrp="1"/>
          </p:cNvSpPr>
          <p:nvPr>
            <p:ph idx="1"/>
          </p:nvPr>
        </p:nvSpPr>
        <p:spPr/>
        <p:txBody>
          <a:bodyPr>
            <a:normAutofit fontScale="85000" lnSpcReduction="20000"/>
          </a:bodyPr>
          <a:lstStyle/>
          <a:p>
            <a:r>
              <a:rPr lang="en-US" dirty="0"/>
              <a:t>Take action against your own stress &amp; anxiety</a:t>
            </a:r>
          </a:p>
          <a:p>
            <a:r>
              <a:rPr lang="en-US" dirty="0"/>
              <a:t>Pace yourself</a:t>
            </a:r>
          </a:p>
          <a:p>
            <a:r>
              <a:rPr lang="en-US" dirty="0"/>
              <a:t>Breathe</a:t>
            </a:r>
          </a:p>
          <a:p>
            <a:r>
              <a:rPr lang="en-US" dirty="0"/>
              <a:t>Maintain good health habits</a:t>
            </a:r>
          </a:p>
          <a:p>
            <a:r>
              <a:rPr lang="en-US" dirty="0"/>
              <a:t>Exercise, exercise, exercise</a:t>
            </a:r>
          </a:p>
          <a:p>
            <a:r>
              <a:rPr lang="en-US" dirty="0"/>
              <a:t>Connect</a:t>
            </a:r>
          </a:p>
          <a:p>
            <a:r>
              <a:rPr lang="en-US" dirty="0"/>
              <a:t>Take breaks</a:t>
            </a:r>
          </a:p>
          <a:p>
            <a:r>
              <a:rPr lang="en-US" dirty="0"/>
              <a:t>Promote teamwork</a:t>
            </a:r>
          </a:p>
          <a:p>
            <a:r>
              <a:rPr lang="en-US" dirty="0"/>
              <a:t>Maintain structure and routines at home</a:t>
            </a:r>
          </a:p>
          <a:p>
            <a:r>
              <a:rPr lang="en-US" dirty="0"/>
              <a:t>Focus on flexibility</a:t>
            </a:r>
          </a:p>
        </p:txBody>
      </p:sp>
      <p:pic>
        <p:nvPicPr>
          <p:cNvPr id="5" name="Picture 4">
            <a:extLst>
              <a:ext uri="{FF2B5EF4-FFF2-40B4-BE49-F238E27FC236}">
                <a16:creationId xmlns:a16="http://schemas.microsoft.com/office/drawing/2014/main" id="{B5206966-C896-4F5B-B5C3-E3AAB09BC793}"/>
              </a:ext>
            </a:extLst>
          </p:cNvPr>
          <p:cNvPicPr>
            <a:picLocks noChangeAspect="1"/>
          </p:cNvPicPr>
          <p:nvPr/>
        </p:nvPicPr>
        <p:blipFill>
          <a:blip r:embed="rId2"/>
          <a:stretch>
            <a:fillRect/>
          </a:stretch>
        </p:blipFill>
        <p:spPr>
          <a:xfrm>
            <a:off x="5088904" y="2141652"/>
            <a:ext cx="3432927" cy="2574695"/>
          </a:xfrm>
          <a:prstGeom prst="rect">
            <a:avLst/>
          </a:prstGeom>
        </p:spPr>
      </p:pic>
    </p:spTree>
    <p:extLst>
      <p:ext uri="{BB962C8B-B14F-4D97-AF65-F5344CB8AC3E}">
        <p14:creationId xmlns:p14="http://schemas.microsoft.com/office/powerpoint/2010/main" val="7573158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CC617-5076-4EC1-A07E-7D4172773D52}"/>
              </a:ext>
            </a:extLst>
          </p:cNvPr>
          <p:cNvSpPr>
            <a:spLocks noGrp="1"/>
          </p:cNvSpPr>
          <p:nvPr>
            <p:ph type="title"/>
          </p:nvPr>
        </p:nvSpPr>
        <p:spPr/>
        <p:txBody>
          <a:bodyPr/>
          <a:lstStyle/>
          <a:p>
            <a:r>
              <a:rPr lang="en-US" dirty="0"/>
              <a:t>Resilience Attitude</a:t>
            </a:r>
          </a:p>
        </p:txBody>
      </p:sp>
      <p:pic>
        <p:nvPicPr>
          <p:cNvPr id="5" name="Content Placeholder 4" descr="A screenshot of a cell phone&#10;&#10;Description automatically generated">
            <a:extLst>
              <a:ext uri="{FF2B5EF4-FFF2-40B4-BE49-F238E27FC236}">
                <a16:creationId xmlns:a16="http://schemas.microsoft.com/office/drawing/2014/main" id="{527ABA05-506C-4E26-98CC-CC6AF1049717}"/>
              </a:ext>
            </a:extLst>
          </p:cNvPr>
          <p:cNvPicPr>
            <a:picLocks noGrp="1" noChangeAspect="1"/>
          </p:cNvPicPr>
          <p:nvPr>
            <p:ph idx="1"/>
          </p:nvPr>
        </p:nvPicPr>
        <p:blipFill>
          <a:blip r:embed="rId2"/>
          <a:stretch>
            <a:fillRect/>
          </a:stretch>
        </p:blipFill>
        <p:spPr>
          <a:xfrm>
            <a:off x="975810" y="2101614"/>
            <a:ext cx="7192379" cy="3381847"/>
          </a:xfrm>
        </p:spPr>
      </p:pic>
    </p:spTree>
    <p:extLst>
      <p:ext uri="{BB962C8B-B14F-4D97-AF65-F5344CB8AC3E}">
        <p14:creationId xmlns:p14="http://schemas.microsoft.com/office/powerpoint/2010/main" val="2765143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24825-7FFF-4A2C-8DE4-560DE4BB12B6}"/>
              </a:ext>
            </a:extLst>
          </p:cNvPr>
          <p:cNvSpPr>
            <a:spLocks noGrp="1"/>
          </p:cNvSpPr>
          <p:nvPr>
            <p:ph type="title"/>
          </p:nvPr>
        </p:nvSpPr>
        <p:spPr/>
        <p:txBody>
          <a:bodyPr/>
          <a:lstStyle/>
          <a:p>
            <a:r>
              <a:rPr lang="en-US" dirty="0"/>
              <a:t>Categories of Resilience</a:t>
            </a:r>
          </a:p>
        </p:txBody>
      </p:sp>
      <p:sp>
        <p:nvSpPr>
          <p:cNvPr id="3" name="Content Placeholder 2">
            <a:extLst>
              <a:ext uri="{FF2B5EF4-FFF2-40B4-BE49-F238E27FC236}">
                <a16:creationId xmlns:a16="http://schemas.microsoft.com/office/drawing/2014/main" id="{C33D2502-5A48-4248-A314-16314E2B0934}"/>
              </a:ext>
            </a:extLst>
          </p:cNvPr>
          <p:cNvSpPr>
            <a:spLocks noGrp="1"/>
          </p:cNvSpPr>
          <p:nvPr>
            <p:ph idx="1"/>
          </p:nvPr>
        </p:nvSpPr>
        <p:spPr/>
        <p:txBody>
          <a:bodyPr/>
          <a:lstStyle/>
          <a:p>
            <a:r>
              <a:rPr lang="en-US" b="1" dirty="0"/>
              <a:t>Individual</a:t>
            </a:r>
            <a:r>
              <a:rPr lang="en-US" dirty="0"/>
              <a:t> (personal characteristics/skills)</a:t>
            </a:r>
          </a:p>
          <a:p>
            <a:r>
              <a:rPr lang="en-US" b="1" dirty="0"/>
              <a:t>Community</a:t>
            </a:r>
            <a:r>
              <a:rPr lang="en-US" dirty="0"/>
              <a:t> (social supports/sense of connection)</a:t>
            </a:r>
          </a:p>
          <a:p>
            <a:r>
              <a:rPr lang="en-US" b="1" dirty="0"/>
              <a:t>Existential</a:t>
            </a:r>
            <a:r>
              <a:rPr lang="en-US" dirty="0"/>
              <a:t> (sense of meaning and purpose)</a:t>
            </a:r>
          </a:p>
          <a:p>
            <a:endParaRPr lang="en-US" dirty="0"/>
          </a:p>
          <a:p>
            <a:pPr marL="0" indent="0">
              <a:buNone/>
            </a:pPr>
            <a:r>
              <a:rPr lang="en-US" dirty="0"/>
              <a:t>Apply to both professionals (us) and organizations.</a:t>
            </a:r>
          </a:p>
        </p:txBody>
      </p:sp>
    </p:spTree>
    <p:extLst>
      <p:ext uri="{BB962C8B-B14F-4D97-AF65-F5344CB8AC3E}">
        <p14:creationId xmlns:p14="http://schemas.microsoft.com/office/powerpoint/2010/main" val="3308747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732CA-A009-42BB-8A22-5EC9DC3BFBC5}"/>
              </a:ext>
            </a:extLst>
          </p:cNvPr>
          <p:cNvPicPr>
            <a:picLocks noChangeAspect="1"/>
          </p:cNvPicPr>
          <p:nvPr/>
        </p:nvPicPr>
        <p:blipFill>
          <a:blip r:embed="rId2"/>
          <a:stretch>
            <a:fillRect/>
          </a:stretch>
        </p:blipFill>
        <p:spPr>
          <a:xfrm>
            <a:off x="-1" y="0"/>
            <a:ext cx="9281469" cy="6858000"/>
          </a:xfrm>
          <a:prstGeom prst="rect">
            <a:avLst/>
          </a:prstGeom>
        </p:spPr>
      </p:pic>
    </p:spTree>
    <p:extLst>
      <p:ext uri="{BB962C8B-B14F-4D97-AF65-F5344CB8AC3E}">
        <p14:creationId xmlns:p14="http://schemas.microsoft.com/office/powerpoint/2010/main" val="1802990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00D41-5654-4034-B36B-F9F8435E66B5}"/>
              </a:ext>
            </a:extLst>
          </p:cNvPr>
          <p:cNvSpPr>
            <a:spLocks noGrp="1"/>
          </p:cNvSpPr>
          <p:nvPr>
            <p:ph type="title"/>
          </p:nvPr>
        </p:nvSpPr>
        <p:spPr/>
        <p:txBody>
          <a:bodyPr>
            <a:normAutofit fontScale="90000"/>
          </a:bodyPr>
          <a:lstStyle/>
          <a:p>
            <a:r>
              <a:rPr lang="en-US" dirty="0"/>
              <a:t>Professional Resilience: </a:t>
            </a:r>
            <a:r>
              <a:rPr lang="en-US" i="1" dirty="0"/>
              <a:t>Practical Strategies for Us as Professionals</a:t>
            </a:r>
          </a:p>
        </p:txBody>
      </p:sp>
      <p:sp>
        <p:nvSpPr>
          <p:cNvPr id="3" name="Content Placeholder 2">
            <a:extLst>
              <a:ext uri="{FF2B5EF4-FFF2-40B4-BE49-F238E27FC236}">
                <a16:creationId xmlns:a16="http://schemas.microsoft.com/office/drawing/2014/main" id="{7C60932B-D003-4688-8100-5E467F71F4C7}"/>
              </a:ext>
            </a:extLst>
          </p:cNvPr>
          <p:cNvSpPr>
            <a:spLocks noGrp="1"/>
          </p:cNvSpPr>
          <p:nvPr>
            <p:ph idx="1"/>
          </p:nvPr>
        </p:nvSpPr>
        <p:spPr/>
        <p:txBody>
          <a:bodyPr/>
          <a:lstStyle/>
          <a:p>
            <a:r>
              <a:rPr lang="en-US" dirty="0"/>
              <a:t>Meet your basic needs</a:t>
            </a:r>
          </a:p>
          <a:p>
            <a:r>
              <a:rPr lang="en-US" dirty="0"/>
              <a:t>Take breaks</a:t>
            </a:r>
          </a:p>
          <a:p>
            <a:r>
              <a:rPr lang="en-US" dirty="0"/>
              <a:t>Stay connected</a:t>
            </a:r>
          </a:p>
          <a:p>
            <a:r>
              <a:rPr lang="en-US" dirty="0"/>
              <a:t>Respect differences</a:t>
            </a:r>
          </a:p>
          <a:p>
            <a:r>
              <a:rPr lang="en-US" dirty="0"/>
              <a:t>Stay updated</a:t>
            </a:r>
          </a:p>
          <a:p>
            <a:r>
              <a:rPr lang="en-US" dirty="0"/>
              <a:t>Perform self check-ins</a:t>
            </a:r>
          </a:p>
          <a:p>
            <a:r>
              <a:rPr lang="en-US" dirty="0"/>
              <a:t>Honor your service</a:t>
            </a:r>
          </a:p>
        </p:txBody>
      </p:sp>
    </p:spTree>
    <p:extLst>
      <p:ext uri="{BB962C8B-B14F-4D97-AF65-F5344CB8AC3E}">
        <p14:creationId xmlns:p14="http://schemas.microsoft.com/office/powerpoint/2010/main" val="112773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D0E91-3795-4C12-B58E-F1ED701804C7}"/>
              </a:ext>
            </a:extLst>
          </p:cNvPr>
          <p:cNvSpPr>
            <a:spLocks noGrp="1"/>
          </p:cNvSpPr>
          <p:nvPr>
            <p:ph type="title"/>
          </p:nvPr>
        </p:nvSpPr>
        <p:spPr/>
        <p:txBody>
          <a:bodyPr>
            <a:normAutofit fontScale="90000"/>
          </a:bodyPr>
          <a:lstStyle/>
          <a:p>
            <a:r>
              <a:rPr lang="en-US" dirty="0"/>
              <a:t>Professional Resilience: </a:t>
            </a:r>
            <a:r>
              <a:rPr lang="en-US" i="1" dirty="0"/>
              <a:t>Practical Strategies for us as Leaders</a:t>
            </a:r>
          </a:p>
        </p:txBody>
      </p:sp>
      <p:sp>
        <p:nvSpPr>
          <p:cNvPr id="3" name="Content Placeholder 2">
            <a:extLst>
              <a:ext uri="{FF2B5EF4-FFF2-40B4-BE49-F238E27FC236}">
                <a16:creationId xmlns:a16="http://schemas.microsoft.com/office/drawing/2014/main" id="{6ABBFC49-80CE-4D28-8896-C6C7EFCAF40B}"/>
              </a:ext>
            </a:extLst>
          </p:cNvPr>
          <p:cNvSpPr>
            <a:spLocks noGrp="1"/>
          </p:cNvSpPr>
          <p:nvPr>
            <p:ph idx="1"/>
          </p:nvPr>
        </p:nvSpPr>
        <p:spPr/>
        <p:txBody>
          <a:bodyPr>
            <a:normAutofit/>
          </a:bodyPr>
          <a:lstStyle/>
          <a:p>
            <a:r>
              <a:rPr lang="en-US" dirty="0"/>
              <a:t>Value your staff</a:t>
            </a:r>
          </a:p>
          <a:p>
            <a:r>
              <a:rPr lang="en-US" dirty="0"/>
              <a:t>Communicate best practices</a:t>
            </a:r>
          </a:p>
          <a:p>
            <a:r>
              <a:rPr lang="en-US" dirty="0"/>
              <a:t>Monitor and promote well-being</a:t>
            </a:r>
          </a:p>
          <a:p>
            <a:r>
              <a:rPr lang="en-US" dirty="0"/>
              <a:t>Provide supportive and blame-free culture</a:t>
            </a:r>
          </a:p>
          <a:p>
            <a:r>
              <a:rPr lang="en-US" dirty="0"/>
              <a:t>Enable cooperation and collaboration</a:t>
            </a:r>
          </a:p>
          <a:p>
            <a:r>
              <a:rPr lang="en-US" dirty="0"/>
              <a:t>Provide a central access point for updates and tools</a:t>
            </a:r>
          </a:p>
          <a:p>
            <a:pPr marL="0" indent="0">
              <a:buNone/>
            </a:pPr>
            <a:endParaRPr lang="en-US" dirty="0"/>
          </a:p>
        </p:txBody>
      </p:sp>
    </p:spTree>
    <p:extLst>
      <p:ext uri="{BB962C8B-B14F-4D97-AF65-F5344CB8AC3E}">
        <p14:creationId xmlns:p14="http://schemas.microsoft.com/office/powerpoint/2010/main" val="1930039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CF3D-2716-4EC4-9E42-550CA4495ACE}"/>
              </a:ext>
            </a:extLst>
          </p:cNvPr>
          <p:cNvSpPr>
            <a:spLocks noGrp="1"/>
          </p:cNvSpPr>
          <p:nvPr>
            <p:ph type="title"/>
          </p:nvPr>
        </p:nvSpPr>
        <p:spPr/>
        <p:txBody>
          <a:bodyPr/>
          <a:lstStyle/>
          <a:p>
            <a:r>
              <a:rPr lang="en-US" dirty="0"/>
              <a:t>Let’s be Proactive</a:t>
            </a:r>
          </a:p>
        </p:txBody>
      </p:sp>
      <p:sp>
        <p:nvSpPr>
          <p:cNvPr id="3" name="Content Placeholder 2">
            <a:extLst>
              <a:ext uri="{FF2B5EF4-FFF2-40B4-BE49-F238E27FC236}">
                <a16:creationId xmlns:a16="http://schemas.microsoft.com/office/drawing/2014/main" id="{AE46F455-5345-4141-B407-2032ACABF448}"/>
              </a:ext>
            </a:extLst>
          </p:cNvPr>
          <p:cNvSpPr>
            <a:spLocks noGrp="1"/>
          </p:cNvSpPr>
          <p:nvPr>
            <p:ph idx="1"/>
          </p:nvPr>
        </p:nvSpPr>
        <p:spPr/>
        <p:txBody>
          <a:bodyPr/>
          <a:lstStyle/>
          <a:p>
            <a:r>
              <a:rPr lang="en-US" dirty="0"/>
              <a:t>Harness our resources (individual, community, existential) to thrive, not merely survive</a:t>
            </a:r>
          </a:p>
          <a:p>
            <a:r>
              <a:rPr lang="en-US" dirty="0"/>
              <a:t>Imagine our future narrative. </a:t>
            </a:r>
            <a:r>
              <a:rPr lang="en-US" i="1" dirty="0"/>
              <a:t>When we look back on our story, what will we be able to say?</a:t>
            </a:r>
          </a:p>
        </p:txBody>
      </p:sp>
    </p:spTree>
    <p:extLst>
      <p:ext uri="{BB962C8B-B14F-4D97-AF65-F5344CB8AC3E}">
        <p14:creationId xmlns:p14="http://schemas.microsoft.com/office/powerpoint/2010/main" val="32253515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18702-E284-4D92-B6C6-EA45E5D05327}"/>
              </a:ext>
            </a:extLst>
          </p:cNvPr>
          <p:cNvSpPr>
            <a:spLocks noGrp="1"/>
          </p:cNvSpPr>
          <p:nvPr>
            <p:ph type="title"/>
          </p:nvPr>
        </p:nvSpPr>
        <p:spPr/>
        <p:txBody>
          <a:bodyPr/>
          <a:lstStyle/>
          <a:p>
            <a:r>
              <a:rPr lang="en-US" dirty="0"/>
              <a:t>Breakouts</a:t>
            </a:r>
          </a:p>
        </p:txBody>
      </p:sp>
      <p:sp>
        <p:nvSpPr>
          <p:cNvPr id="3" name="Content Placeholder 2">
            <a:extLst>
              <a:ext uri="{FF2B5EF4-FFF2-40B4-BE49-F238E27FC236}">
                <a16:creationId xmlns:a16="http://schemas.microsoft.com/office/drawing/2014/main" id="{97690931-C9A7-4731-AB48-FE5A147F6BB6}"/>
              </a:ext>
            </a:extLst>
          </p:cNvPr>
          <p:cNvSpPr>
            <a:spLocks noGrp="1"/>
          </p:cNvSpPr>
          <p:nvPr>
            <p:ph idx="1"/>
          </p:nvPr>
        </p:nvSpPr>
        <p:spPr/>
        <p:txBody>
          <a:bodyPr/>
          <a:lstStyle/>
          <a:p>
            <a:pPr marL="0" indent="0">
              <a:buNone/>
            </a:pPr>
            <a:r>
              <a:rPr lang="en-US" dirty="0"/>
              <a:t>Imagine we’re looking back on this era.  To be able to say that we adapted well, discuss and record the following:</a:t>
            </a:r>
          </a:p>
          <a:p>
            <a:pPr marL="0" indent="0">
              <a:buNone/>
            </a:pPr>
            <a:endParaRPr lang="en-US" dirty="0"/>
          </a:p>
          <a:p>
            <a:pPr marL="0" indent="0">
              <a:buNone/>
            </a:pPr>
            <a:r>
              <a:rPr lang="en-US" dirty="0"/>
              <a:t>Who do we want to be when this is over?  What’s the story you want to tell about how we handled this adversity?  What did you do?  Who helped you?</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15253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8138A-074E-4763-A2AA-48CF371EFA6D}"/>
              </a:ext>
            </a:extLst>
          </p:cNvPr>
          <p:cNvSpPr>
            <a:spLocks noGrp="1"/>
          </p:cNvSpPr>
          <p:nvPr>
            <p:ph type="title"/>
          </p:nvPr>
        </p:nvSpPr>
        <p:spPr/>
        <p:txBody>
          <a:bodyPr>
            <a:normAutofit fontScale="90000"/>
          </a:bodyPr>
          <a:lstStyle/>
          <a:p>
            <a:r>
              <a:rPr lang="en-US" dirty="0"/>
              <a:t>Promoting Resilience in our clients</a:t>
            </a:r>
          </a:p>
        </p:txBody>
      </p:sp>
      <p:sp>
        <p:nvSpPr>
          <p:cNvPr id="3" name="Text Placeholder 2">
            <a:extLst>
              <a:ext uri="{FF2B5EF4-FFF2-40B4-BE49-F238E27FC236}">
                <a16:creationId xmlns:a16="http://schemas.microsoft.com/office/drawing/2014/main" id="{C0009CC5-544B-4621-A250-BC0379E600EE}"/>
              </a:ext>
            </a:extLst>
          </p:cNvPr>
          <p:cNvSpPr>
            <a:spLocks noGrp="1"/>
          </p:cNvSpPr>
          <p:nvPr>
            <p:ph type="body" idx="1"/>
          </p:nvPr>
        </p:nvSpPr>
        <p:spPr/>
        <p:txBody>
          <a:bodyPr/>
          <a:lstStyle/>
          <a:p>
            <a:r>
              <a:rPr lang="en-US" dirty="0"/>
              <a:t>How Do We Help?</a:t>
            </a:r>
          </a:p>
        </p:txBody>
      </p:sp>
    </p:spTree>
    <p:extLst>
      <p:ext uri="{BB962C8B-B14F-4D97-AF65-F5344CB8AC3E}">
        <p14:creationId xmlns:p14="http://schemas.microsoft.com/office/powerpoint/2010/main" val="1219788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A34FE-9D1F-46E3-BC41-F152D2F1415C}"/>
              </a:ext>
            </a:extLst>
          </p:cNvPr>
          <p:cNvSpPr>
            <a:spLocks noGrp="1"/>
          </p:cNvSpPr>
          <p:nvPr>
            <p:ph type="title"/>
          </p:nvPr>
        </p:nvSpPr>
        <p:spPr/>
        <p:txBody>
          <a:bodyPr/>
          <a:lstStyle/>
          <a:p>
            <a:r>
              <a:rPr lang="en-US" dirty="0"/>
              <a:t>Understanding Context</a:t>
            </a:r>
          </a:p>
        </p:txBody>
      </p:sp>
      <p:sp>
        <p:nvSpPr>
          <p:cNvPr id="3" name="Content Placeholder 2">
            <a:extLst>
              <a:ext uri="{FF2B5EF4-FFF2-40B4-BE49-F238E27FC236}">
                <a16:creationId xmlns:a16="http://schemas.microsoft.com/office/drawing/2014/main" id="{1046705E-5136-48A7-BD6A-9B378995FE3E}"/>
              </a:ext>
            </a:extLst>
          </p:cNvPr>
          <p:cNvSpPr>
            <a:spLocks noGrp="1"/>
          </p:cNvSpPr>
          <p:nvPr>
            <p:ph idx="1"/>
          </p:nvPr>
        </p:nvSpPr>
        <p:spPr/>
        <p:txBody>
          <a:bodyPr/>
          <a:lstStyle/>
          <a:p>
            <a:r>
              <a:rPr lang="en-US" dirty="0"/>
              <a:t>Individual</a:t>
            </a:r>
          </a:p>
          <a:p>
            <a:r>
              <a:rPr lang="en-US" dirty="0"/>
              <a:t>Family</a:t>
            </a:r>
          </a:p>
          <a:p>
            <a:r>
              <a:rPr lang="en-US" dirty="0"/>
              <a:t>Social/Community</a:t>
            </a:r>
          </a:p>
          <a:p>
            <a:r>
              <a:rPr lang="en-US" dirty="0"/>
              <a:t>Culture</a:t>
            </a:r>
          </a:p>
          <a:p>
            <a:r>
              <a:rPr lang="en-US" dirty="0"/>
              <a:t>Other social determinants of health</a:t>
            </a:r>
          </a:p>
          <a:p>
            <a:endParaRPr lang="en-US" dirty="0"/>
          </a:p>
          <a:p>
            <a:pPr marL="0" indent="0">
              <a:buNone/>
            </a:pPr>
            <a:r>
              <a:rPr lang="en-US" b="1" i="1" dirty="0"/>
              <a:t>Consider </a:t>
            </a:r>
            <a:r>
              <a:rPr lang="en-US" b="1" i="1" u="sng" dirty="0"/>
              <a:t>basic needs </a:t>
            </a:r>
            <a:r>
              <a:rPr lang="en-US" b="1" i="1" dirty="0"/>
              <a:t>as part of this context</a:t>
            </a:r>
          </a:p>
        </p:txBody>
      </p:sp>
    </p:spTree>
    <p:extLst>
      <p:ext uri="{BB962C8B-B14F-4D97-AF65-F5344CB8AC3E}">
        <p14:creationId xmlns:p14="http://schemas.microsoft.com/office/powerpoint/2010/main" val="1802480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06FD1-5471-4B55-9A2C-94C652E7A024}"/>
              </a:ext>
            </a:extLst>
          </p:cNvPr>
          <p:cNvSpPr>
            <a:spLocks noGrp="1"/>
          </p:cNvSpPr>
          <p:nvPr>
            <p:ph type="title"/>
          </p:nvPr>
        </p:nvSpPr>
        <p:spPr/>
        <p:txBody>
          <a:bodyPr/>
          <a:lstStyle/>
          <a:p>
            <a:r>
              <a:rPr lang="en-US" dirty="0"/>
              <a:t>MI: </a:t>
            </a:r>
            <a:r>
              <a:rPr lang="en-US" i="1" dirty="0"/>
              <a:t>4 Processes</a:t>
            </a:r>
          </a:p>
        </p:txBody>
      </p:sp>
      <p:sp>
        <p:nvSpPr>
          <p:cNvPr id="3" name="Content Placeholder 2">
            <a:extLst>
              <a:ext uri="{FF2B5EF4-FFF2-40B4-BE49-F238E27FC236}">
                <a16:creationId xmlns:a16="http://schemas.microsoft.com/office/drawing/2014/main" id="{E9F97CE7-EE83-4EC5-9092-F60542CFC64A}"/>
              </a:ext>
            </a:extLst>
          </p:cNvPr>
          <p:cNvSpPr>
            <a:spLocks noGrp="1"/>
          </p:cNvSpPr>
          <p:nvPr>
            <p:ph idx="1"/>
          </p:nvPr>
        </p:nvSpPr>
        <p:spPr/>
        <p:txBody>
          <a:bodyPr/>
          <a:lstStyle/>
          <a:p>
            <a:r>
              <a:rPr lang="en-US" dirty="0"/>
              <a:t>Engagement</a:t>
            </a:r>
          </a:p>
          <a:p>
            <a:r>
              <a:rPr lang="en-US" dirty="0"/>
              <a:t>Focusing</a:t>
            </a:r>
          </a:p>
          <a:p>
            <a:r>
              <a:rPr lang="en-US" dirty="0"/>
              <a:t>Evoking</a:t>
            </a:r>
          </a:p>
          <a:p>
            <a:r>
              <a:rPr lang="en-US" dirty="0"/>
              <a:t>Planning</a:t>
            </a:r>
          </a:p>
        </p:txBody>
      </p:sp>
      <p:pic>
        <p:nvPicPr>
          <p:cNvPr id="5" name="Picture 4">
            <a:extLst>
              <a:ext uri="{FF2B5EF4-FFF2-40B4-BE49-F238E27FC236}">
                <a16:creationId xmlns:a16="http://schemas.microsoft.com/office/drawing/2014/main" id="{63980C90-3164-4B52-8087-815504677DE0}"/>
              </a:ext>
            </a:extLst>
          </p:cNvPr>
          <p:cNvPicPr>
            <a:picLocks noChangeAspect="1"/>
          </p:cNvPicPr>
          <p:nvPr/>
        </p:nvPicPr>
        <p:blipFill>
          <a:blip r:embed="rId2"/>
          <a:stretch>
            <a:fillRect/>
          </a:stretch>
        </p:blipFill>
        <p:spPr>
          <a:xfrm>
            <a:off x="3758643" y="1014223"/>
            <a:ext cx="4225860" cy="4829554"/>
          </a:xfrm>
          <a:prstGeom prst="rect">
            <a:avLst/>
          </a:prstGeom>
        </p:spPr>
      </p:pic>
    </p:spTree>
    <p:extLst>
      <p:ext uri="{BB962C8B-B14F-4D97-AF65-F5344CB8AC3E}">
        <p14:creationId xmlns:p14="http://schemas.microsoft.com/office/powerpoint/2010/main" val="3441023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EF37F-28C0-4D18-9E80-414497864E72}"/>
              </a:ext>
            </a:extLst>
          </p:cNvPr>
          <p:cNvSpPr>
            <a:spLocks noGrp="1"/>
          </p:cNvSpPr>
          <p:nvPr>
            <p:ph type="title"/>
          </p:nvPr>
        </p:nvSpPr>
        <p:spPr/>
        <p:txBody>
          <a:bodyPr/>
          <a:lstStyle/>
          <a:p>
            <a:r>
              <a:rPr lang="en-US" dirty="0"/>
              <a:t>Check this out.</a:t>
            </a:r>
          </a:p>
        </p:txBody>
      </p:sp>
      <p:pic>
        <p:nvPicPr>
          <p:cNvPr id="5" name="Content Placeholder 4">
            <a:extLst>
              <a:ext uri="{FF2B5EF4-FFF2-40B4-BE49-F238E27FC236}">
                <a16:creationId xmlns:a16="http://schemas.microsoft.com/office/drawing/2014/main" id="{99B4CC0D-B96E-4F2C-AE9A-CC8275FE31EB}"/>
              </a:ext>
            </a:extLst>
          </p:cNvPr>
          <p:cNvPicPr>
            <a:picLocks noGrp="1" noChangeAspect="1"/>
          </p:cNvPicPr>
          <p:nvPr>
            <p:ph idx="1"/>
          </p:nvPr>
        </p:nvPicPr>
        <p:blipFill>
          <a:blip r:embed="rId2"/>
          <a:stretch>
            <a:fillRect/>
          </a:stretch>
        </p:blipFill>
        <p:spPr>
          <a:xfrm>
            <a:off x="301658" y="1417638"/>
            <a:ext cx="4535959" cy="5183953"/>
          </a:xfrm>
        </p:spPr>
      </p:pic>
      <p:sp>
        <p:nvSpPr>
          <p:cNvPr id="6" name="TextBox 5">
            <a:extLst>
              <a:ext uri="{FF2B5EF4-FFF2-40B4-BE49-F238E27FC236}">
                <a16:creationId xmlns:a16="http://schemas.microsoft.com/office/drawing/2014/main" id="{7B6DF21D-8E93-4151-A321-E5A5BBEBFE83}"/>
              </a:ext>
            </a:extLst>
          </p:cNvPr>
          <p:cNvSpPr txBox="1"/>
          <p:nvPr/>
        </p:nvSpPr>
        <p:spPr>
          <a:xfrm>
            <a:off x="5052767" y="2177592"/>
            <a:ext cx="3789575" cy="1015663"/>
          </a:xfrm>
          <a:prstGeom prst="rect">
            <a:avLst/>
          </a:prstGeom>
          <a:noFill/>
        </p:spPr>
        <p:txBody>
          <a:bodyPr wrap="square" rtlCol="0">
            <a:spAutoFit/>
          </a:bodyPr>
          <a:lstStyle/>
          <a:p>
            <a:r>
              <a:rPr lang="en-US" sz="2000" dirty="0">
                <a:solidFill>
                  <a:schemeClr val="tx2"/>
                </a:solidFill>
              </a:rPr>
              <a:t>The good ‘ole “</a:t>
            </a:r>
            <a:r>
              <a:rPr lang="en-US" sz="2000" b="1" i="1" dirty="0">
                <a:solidFill>
                  <a:schemeClr val="tx2"/>
                </a:solidFill>
              </a:rPr>
              <a:t>Cold Water </a:t>
            </a:r>
            <a:r>
              <a:rPr lang="en-US" sz="2000" b="1" i="1" dirty="0" err="1">
                <a:solidFill>
                  <a:schemeClr val="tx2"/>
                </a:solidFill>
              </a:rPr>
              <a:t>Vagus</a:t>
            </a:r>
            <a:r>
              <a:rPr lang="en-US" sz="2000" b="1" i="1" dirty="0">
                <a:solidFill>
                  <a:schemeClr val="tx2"/>
                </a:solidFill>
              </a:rPr>
              <a:t> Nerve Reset Trick</a:t>
            </a:r>
            <a:r>
              <a:rPr lang="en-US" sz="2000" dirty="0">
                <a:solidFill>
                  <a:schemeClr val="tx2"/>
                </a:solidFill>
              </a:rPr>
              <a:t>” or the “</a:t>
            </a:r>
            <a:r>
              <a:rPr lang="en-US" sz="2000" i="1" dirty="0">
                <a:solidFill>
                  <a:schemeClr val="tx2"/>
                </a:solidFill>
              </a:rPr>
              <a:t>Mammalian Diving Response</a:t>
            </a:r>
            <a:r>
              <a:rPr lang="en-US" sz="2000" dirty="0">
                <a:solidFill>
                  <a:schemeClr val="tx2"/>
                </a:solidFill>
              </a:rPr>
              <a:t>”</a:t>
            </a:r>
          </a:p>
        </p:txBody>
      </p:sp>
      <p:sp>
        <p:nvSpPr>
          <p:cNvPr id="7" name="TextBox 6">
            <a:extLst>
              <a:ext uri="{FF2B5EF4-FFF2-40B4-BE49-F238E27FC236}">
                <a16:creationId xmlns:a16="http://schemas.microsoft.com/office/drawing/2014/main" id="{0EE7F643-46D7-424F-9517-B2D2A1ED7D0F}"/>
              </a:ext>
            </a:extLst>
          </p:cNvPr>
          <p:cNvSpPr txBox="1"/>
          <p:nvPr/>
        </p:nvSpPr>
        <p:spPr>
          <a:xfrm>
            <a:off x="5147035" y="4081806"/>
            <a:ext cx="3539765" cy="1015663"/>
          </a:xfrm>
          <a:prstGeom prst="rect">
            <a:avLst/>
          </a:prstGeom>
          <a:noFill/>
        </p:spPr>
        <p:txBody>
          <a:bodyPr wrap="square" rtlCol="0">
            <a:spAutoFit/>
          </a:bodyPr>
          <a:lstStyle/>
          <a:p>
            <a:r>
              <a:rPr lang="en-US" sz="2000" b="1" dirty="0">
                <a:solidFill>
                  <a:srgbClr val="C00000"/>
                </a:solidFill>
              </a:rPr>
              <a:t>Picture can also remind us of not taking on too much (“</a:t>
            </a:r>
            <a:r>
              <a:rPr lang="en-US" sz="2000" b="1" i="1" dirty="0">
                <a:solidFill>
                  <a:srgbClr val="C00000"/>
                </a:solidFill>
              </a:rPr>
              <a:t>drinking from a firehose</a:t>
            </a:r>
            <a:r>
              <a:rPr lang="en-US" sz="2000" b="1" dirty="0">
                <a:solidFill>
                  <a:srgbClr val="C00000"/>
                </a:solidFill>
              </a:rPr>
              <a:t>”)!</a:t>
            </a:r>
          </a:p>
        </p:txBody>
      </p:sp>
    </p:spTree>
    <p:extLst>
      <p:ext uri="{BB962C8B-B14F-4D97-AF65-F5344CB8AC3E}">
        <p14:creationId xmlns:p14="http://schemas.microsoft.com/office/powerpoint/2010/main" val="297190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00297-2FC6-4BEC-BFD9-1449DAA2399D}"/>
              </a:ext>
            </a:extLst>
          </p:cNvPr>
          <p:cNvSpPr>
            <a:spLocks noGrp="1"/>
          </p:cNvSpPr>
          <p:nvPr>
            <p:ph type="title"/>
          </p:nvPr>
        </p:nvSpPr>
        <p:spPr>
          <a:xfrm>
            <a:off x="179109" y="274638"/>
            <a:ext cx="8507691" cy="1143000"/>
          </a:xfrm>
        </p:spPr>
        <p:txBody>
          <a:bodyPr>
            <a:noAutofit/>
          </a:bodyPr>
          <a:lstStyle/>
          <a:p>
            <a:r>
              <a:rPr lang="en-US" sz="3200" dirty="0"/>
              <a:t>5 Intervention Principles that Support Resiliency </a:t>
            </a:r>
            <a:br>
              <a:rPr lang="en-US" sz="2800" dirty="0"/>
            </a:br>
            <a:r>
              <a:rPr lang="en-US" sz="2400" dirty="0"/>
              <a:t>(</a:t>
            </a:r>
            <a:r>
              <a:rPr lang="en-US" sz="2400" dirty="0" err="1"/>
              <a:t>Hobfoll</a:t>
            </a:r>
            <a:r>
              <a:rPr lang="en-US" sz="2400" dirty="0"/>
              <a:t>, et al., 2007)</a:t>
            </a:r>
            <a:endParaRPr lang="en-US" sz="2800" dirty="0"/>
          </a:p>
        </p:txBody>
      </p:sp>
      <p:sp>
        <p:nvSpPr>
          <p:cNvPr id="3" name="Content Placeholder 2">
            <a:extLst>
              <a:ext uri="{FF2B5EF4-FFF2-40B4-BE49-F238E27FC236}">
                <a16:creationId xmlns:a16="http://schemas.microsoft.com/office/drawing/2014/main" id="{95A198EC-0E69-4737-9677-9821229FFA91}"/>
              </a:ext>
            </a:extLst>
          </p:cNvPr>
          <p:cNvSpPr>
            <a:spLocks noGrp="1"/>
          </p:cNvSpPr>
          <p:nvPr>
            <p:ph idx="1"/>
          </p:nvPr>
        </p:nvSpPr>
        <p:spPr/>
        <p:txBody>
          <a:bodyPr/>
          <a:lstStyle/>
          <a:p>
            <a:pPr marL="0" indent="0">
              <a:buNone/>
            </a:pPr>
            <a:r>
              <a:rPr lang="en-US" b="1" dirty="0"/>
              <a:t>Empirically-supported intervention principles (early to mid-term stages of mass trauma)</a:t>
            </a:r>
          </a:p>
          <a:p>
            <a:pPr marL="514350" indent="-514350">
              <a:buFont typeface="+mj-lt"/>
              <a:buAutoNum type="arabicPeriod"/>
            </a:pPr>
            <a:r>
              <a:rPr lang="en-US" dirty="0"/>
              <a:t>Promote a sense of safety</a:t>
            </a:r>
          </a:p>
          <a:p>
            <a:pPr marL="514350" indent="-514350">
              <a:buFont typeface="+mj-lt"/>
              <a:buAutoNum type="arabicPeriod"/>
            </a:pPr>
            <a:r>
              <a:rPr lang="en-US" dirty="0"/>
              <a:t>Promote calming</a:t>
            </a:r>
          </a:p>
          <a:p>
            <a:pPr marL="514350" indent="-514350">
              <a:buFont typeface="+mj-lt"/>
              <a:buAutoNum type="arabicPeriod"/>
            </a:pPr>
            <a:r>
              <a:rPr lang="en-US" dirty="0"/>
              <a:t>Promote self and collective efficacy</a:t>
            </a:r>
          </a:p>
          <a:p>
            <a:pPr marL="514350" indent="-514350">
              <a:buFont typeface="+mj-lt"/>
              <a:buAutoNum type="arabicPeriod"/>
            </a:pPr>
            <a:r>
              <a:rPr lang="en-US" dirty="0"/>
              <a:t>Promote connectedness</a:t>
            </a:r>
          </a:p>
          <a:p>
            <a:pPr marL="514350" indent="-514350">
              <a:buFont typeface="+mj-lt"/>
              <a:buAutoNum type="arabicPeriod"/>
            </a:pPr>
            <a:r>
              <a:rPr lang="en-US" dirty="0"/>
              <a:t>Promote hope</a:t>
            </a:r>
          </a:p>
        </p:txBody>
      </p:sp>
    </p:spTree>
    <p:extLst>
      <p:ext uri="{BB962C8B-B14F-4D97-AF65-F5344CB8AC3E}">
        <p14:creationId xmlns:p14="http://schemas.microsoft.com/office/powerpoint/2010/main" val="4029607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457200" y="152400"/>
            <a:ext cx="8229600" cy="990600"/>
          </a:xfrm>
          <a:prstGeom prst="rect">
            <a:avLst/>
          </a:prstGeom>
          <a:noFill/>
          <a:ln>
            <a:noFill/>
          </a:ln>
        </p:spPr>
        <p:txBody>
          <a:bodyPr wrap="square" lIns="91425" tIns="45700" rIns="91425" bIns="45700" anchor="b" anchorCtr="0">
            <a:noAutofit/>
          </a:bodyPr>
          <a:lstStyle/>
          <a:p>
            <a:pPr marL="0" marR="0" lvl="0" indent="0" algn="l" rtl="0">
              <a:spcBef>
                <a:spcPts val="0"/>
              </a:spcBef>
              <a:spcAft>
                <a:spcPts val="0"/>
              </a:spcAft>
              <a:buNone/>
            </a:pPr>
            <a:r>
              <a:rPr lang="en-US" sz="3200" i="0" u="none" strike="noStrike" cap="none" dirty="0">
                <a:latin typeface="Domine"/>
                <a:ea typeface="Domine"/>
                <a:cs typeface="Domine"/>
                <a:sym typeface="Domine"/>
              </a:rPr>
              <a:t>Autonomy</a:t>
            </a:r>
          </a:p>
        </p:txBody>
      </p:sp>
      <p:pic>
        <p:nvPicPr>
          <p:cNvPr id="330" name="Shape 330"/>
          <p:cNvPicPr preferRelativeResize="0">
            <a:picLocks noGrp="1"/>
          </p:cNvPicPr>
          <p:nvPr>
            <p:ph type="body" idx="1"/>
          </p:nvPr>
        </p:nvPicPr>
        <p:blipFill rotWithShape="1">
          <a:blip r:embed="rId3">
            <a:alphaModFix/>
          </a:blip>
          <a:srcRect/>
          <a:stretch/>
        </p:blipFill>
        <p:spPr>
          <a:xfrm>
            <a:off x="2031443" y="1693371"/>
            <a:ext cx="5081113" cy="3988782"/>
          </a:xfrm>
          <a:prstGeom prst="rect">
            <a:avLst/>
          </a:prstGeom>
          <a:noFill/>
          <a:ln>
            <a:noFill/>
          </a:ln>
        </p:spPr>
      </p:pic>
    </p:spTree>
    <p:extLst>
      <p:ext uri="{BB962C8B-B14F-4D97-AF65-F5344CB8AC3E}">
        <p14:creationId xmlns:p14="http://schemas.microsoft.com/office/powerpoint/2010/main" val="69015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457200" y="152400"/>
            <a:ext cx="8229600" cy="990600"/>
          </a:xfrm>
          <a:prstGeom prst="rect">
            <a:avLst/>
          </a:prstGeom>
          <a:noFill/>
          <a:ln>
            <a:noFill/>
          </a:ln>
        </p:spPr>
        <p:txBody>
          <a:bodyPr wrap="square" lIns="91425" tIns="45700" rIns="91425" bIns="45700" anchor="b" anchorCtr="0">
            <a:noAutofit/>
          </a:bodyPr>
          <a:lstStyle/>
          <a:p>
            <a:pPr marL="0" marR="0" lvl="0" indent="0" algn="l" rtl="0">
              <a:spcBef>
                <a:spcPts val="0"/>
              </a:spcBef>
              <a:spcAft>
                <a:spcPts val="0"/>
              </a:spcAft>
              <a:buNone/>
            </a:pPr>
            <a:r>
              <a:rPr lang="en-US" sz="3200" i="0" u="none" strike="noStrike" cap="none" dirty="0">
                <a:latin typeface="Domine"/>
                <a:ea typeface="Domine"/>
                <a:cs typeface="Domine"/>
                <a:sym typeface="Domine"/>
              </a:rPr>
              <a:t>Mastery</a:t>
            </a:r>
          </a:p>
        </p:txBody>
      </p:sp>
      <p:pic>
        <p:nvPicPr>
          <p:cNvPr id="336" name="Shape 336"/>
          <p:cNvPicPr preferRelativeResize="0">
            <a:picLocks noGrp="1"/>
          </p:cNvPicPr>
          <p:nvPr>
            <p:ph type="body" idx="1"/>
          </p:nvPr>
        </p:nvPicPr>
        <p:blipFill rotWithShape="1">
          <a:blip r:embed="rId3">
            <a:alphaModFix/>
          </a:blip>
          <a:srcRect/>
          <a:stretch/>
        </p:blipFill>
        <p:spPr>
          <a:xfrm>
            <a:off x="2362200" y="1752601"/>
            <a:ext cx="6596313" cy="4953000"/>
          </a:xfrm>
          <a:prstGeom prst="rect">
            <a:avLst/>
          </a:prstGeom>
          <a:noFill/>
          <a:ln>
            <a:noFill/>
          </a:ln>
        </p:spPr>
      </p:pic>
    </p:spTree>
    <p:extLst>
      <p:ext uri="{BB962C8B-B14F-4D97-AF65-F5344CB8AC3E}">
        <p14:creationId xmlns:p14="http://schemas.microsoft.com/office/powerpoint/2010/main" val="33413831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Shape 341"/>
          <p:cNvSpPr txBox="1">
            <a:spLocks noGrp="1"/>
          </p:cNvSpPr>
          <p:nvPr>
            <p:ph type="title"/>
          </p:nvPr>
        </p:nvSpPr>
        <p:spPr>
          <a:xfrm>
            <a:off x="457200" y="152400"/>
            <a:ext cx="8229600" cy="990600"/>
          </a:xfrm>
          <a:prstGeom prst="rect">
            <a:avLst/>
          </a:prstGeom>
          <a:noFill/>
          <a:ln>
            <a:noFill/>
          </a:ln>
        </p:spPr>
        <p:txBody>
          <a:bodyPr wrap="square" lIns="91425" tIns="45700" rIns="91425" bIns="45700" anchor="b" anchorCtr="0">
            <a:noAutofit/>
          </a:bodyPr>
          <a:lstStyle/>
          <a:p>
            <a:pPr marL="0" marR="0" lvl="0" indent="0" algn="l" rtl="0">
              <a:spcBef>
                <a:spcPts val="0"/>
              </a:spcBef>
              <a:spcAft>
                <a:spcPts val="0"/>
              </a:spcAft>
              <a:buNone/>
            </a:pPr>
            <a:r>
              <a:rPr lang="en-US" sz="3200" i="0" u="none" strike="noStrike" cap="none" dirty="0">
                <a:latin typeface="Domine"/>
                <a:ea typeface="Domine"/>
                <a:cs typeface="Domine"/>
                <a:sym typeface="Domine"/>
              </a:rPr>
              <a:t>Purpose</a:t>
            </a:r>
          </a:p>
        </p:txBody>
      </p:sp>
      <p:pic>
        <p:nvPicPr>
          <p:cNvPr id="342" name="Shape 342"/>
          <p:cNvPicPr preferRelativeResize="0">
            <a:picLocks noGrp="1"/>
          </p:cNvPicPr>
          <p:nvPr>
            <p:ph type="body" idx="1"/>
          </p:nvPr>
        </p:nvPicPr>
        <p:blipFill rotWithShape="1">
          <a:blip r:embed="rId3">
            <a:alphaModFix/>
          </a:blip>
          <a:srcRect/>
          <a:stretch/>
        </p:blipFill>
        <p:spPr>
          <a:xfrm>
            <a:off x="1371600" y="1732133"/>
            <a:ext cx="7602966" cy="4937125"/>
          </a:xfrm>
          <a:prstGeom prst="rect">
            <a:avLst/>
          </a:prstGeom>
          <a:noFill/>
          <a:ln>
            <a:noFill/>
          </a:ln>
        </p:spPr>
      </p:pic>
    </p:spTree>
    <p:extLst>
      <p:ext uri="{BB962C8B-B14F-4D97-AF65-F5344CB8AC3E}">
        <p14:creationId xmlns:p14="http://schemas.microsoft.com/office/powerpoint/2010/main" val="310032733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7DE8B-AB3A-44CB-A2EC-53E8B43A25A7}"/>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897F6E2F-279C-4B6B-9E6C-306BFCABE48B}"/>
              </a:ext>
            </a:extLst>
          </p:cNvPr>
          <p:cNvSpPr>
            <a:spLocks noGrp="1"/>
          </p:cNvSpPr>
          <p:nvPr>
            <p:ph idx="1"/>
          </p:nvPr>
        </p:nvSpPr>
        <p:spPr/>
        <p:txBody>
          <a:bodyPr/>
          <a:lstStyle/>
          <a:p>
            <a:pPr marL="0" indent="0">
              <a:buNone/>
            </a:pPr>
            <a:r>
              <a:rPr lang="en-US" dirty="0"/>
              <a:t>Share strategies and suggestions re: your experience with “</a:t>
            </a:r>
            <a:r>
              <a:rPr lang="en-US" b="1" i="1" dirty="0"/>
              <a:t>what works</a:t>
            </a:r>
            <a:r>
              <a:rPr lang="en-US" dirty="0"/>
              <a:t>” in any or all of the following in your work with clients:</a:t>
            </a:r>
          </a:p>
          <a:p>
            <a:pPr marL="0" indent="0">
              <a:buNone/>
            </a:pPr>
            <a:endParaRPr lang="en-US" dirty="0"/>
          </a:p>
          <a:p>
            <a:r>
              <a:rPr lang="en-US" b="1" dirty="0"/>
              <a:t>Regulation</a:t>
            </a:r>
          </a:p>
          <a:p>
            <a:r>
              <a:rPr lang="en-US" b="1" dirty="0"/>
              <a:t>Relationship</a:t>
            </a:r>
          </a:p>
          <a:p>
            <a:r>
              <a:rPr lang="en-US" b="1" dirty="0"/>
              <a:t>Reasoning</a:t>
            </a:r>
          </a:p>
        </p:txBody>
      </p:sp>
    </p:spTree>
    <p:extLst>
      <p:ext uri="{BB962C8B-B14F-4D97-AF65-F5344CB8AC3E}">
        <p14:creationId xmlns:p14="http://schemas.microsoft.com/office/powerpoint/2010/main" val="1075178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BE03-041B-4DF9-B081-CBBCCEE112BD}"/>
              </a:ext>
            </a:extLst>
          </p:cNvPr>
          <p:cNvSpPr>
            <a:spLocks noGrp="1"/>
          </p:cNvSpPr>
          <p:nvPr>
            <p:ph type="title"/>
          </p:nvPr>
        </p:nvSpPr>
        <p:spPr/>
        <p:txBody>
          <a:bodyPr>
            <a:normAutofit fontScale="90000"/>
          </a:bodyPr>
          <a:lstStyle/>
          <a:p>
            <a:r>
              <a:rPr lang="en-US" sz="3600" dirty="0"/>
              <a:t>National Counseling Group:</a:t>
            </a:r>
            <a:br>
              <a:rPr lang="en-US" sz="3600" dirty="0"/>
            </a:br>
            <a:r>
              <a:rPr lang="en-US" sz="3600" i="1" dirty="0"/>
              <a:t>an </a:t>
            </a:r>
            <a:r>
              <a:rPr lang="en-US" sz="3600" i="1" dirty="0" err="1"/>
              <a:t>ncgCARE</a:t>
            </a:r>
            <a:r>
              <a:rPr lang="en-US" sz="3600" i="1" dirty="0"/>
              <a:t> Partner</a:t>
            </a:r>
          </a:p>
        </p:txBody>
      </p:sp>
      <p:sp>
        <p:nvSpPr>
          <p:cNvPr id="3" name="Rectangle 2">
            <a:extLst>
              <a:ext uri="{FF2B5EF4-FFF2-40B4-BE49-F238E27FC236}">
                <a16:creationId xmlns:a16="http://schemas.microsoft.com/office/drawing/2014/main" id="{CB617C97-8FAC-4282-8495-1770646617D8}"/>
              </a:ext>
            </a:extLst>
          </p:cNvPr>
          <p:cNvSpPr/>
          <p:nvPr/>
        </p:nvSpPr>
        <p:spPr>
          <a:xfrm>
            <a:off x="457200" y="1755649"/>
            <a:ext cx="8004048" cy="3170099"/>
          </a:xfrm>
          <a:prstGeom prst="rect">
            <a:avLst/>
          </a:prstGeom>
        </p:spPr>
        <p:txBody>
          <a:bodyPr wrap="square">
            <a:spAutoFit/>
          </a:bodyPr>
          <a:lstStyle/>
          <a:p>
            <a:r>
              <a:rPr lang="en-US" sz="2000" dirty="0">
                <a:solidFill>
                  <a:schemeClr val="tx2"/>
                </a:solidFill>
              </a:rPr>
              <a:t>We are committed to improving lives through a service model that we proudly call </a:t>
            </a:r>
            <a:r>
              <a:rPr lang="en-US" sz="2000" b="1" dirty="0">
                <a:solidFill>
                  <a:schemeClr val="tx2"/>
                </a:solidFill>
              </a:rPr>
              <a:t>CARE</a:t>
            </a:r>
            <a:r>
              <a:rPr lang="en-US" sz="2000" dirty="0">
                <a:solidFill>
                  <a:schemeClr val="tx2"/>
                </a:solidFill>
              </a:rPr>
              <a:t>. </a:t>
            </a:r>
            <a:r>
              <a:rPr lang="en-US" sz="2000" b="1" dirty="0">
                <a:solidFill>
                  <a:schemeClr val="tx2"/>
                </a:solidFill>
              </a:rPr>
              <a:t>CARE</a:t>
            </a:r>
            <a:r>
              <a:rPr lang="en-US" sz="2000" dirty="0">
                <a:solidFill>
                  <a:schemeClr val="tx2"/>
                </a:solidFill>
              </a:rPr>
              <a:t> allows individuals, parents, families, and professionals to achieve their goals and experience long-lasting and meaningful results. We promise to provide </a:t>
            </a:r>
            <a:r>
              <a:rPr lang="en-US" sz="2000" b="1" dirty="0">
                <a:solidFill>
                  <a:schemeClr val="tx2"/>
                </a:solidFill>
              </a:rPr>
              <a:t>CARE</a:t>
            </a:r>
            <a:r>
              <a:rPr lang="en-US" sz="2000" dirty="0">
                <a:solidFill>
                  <a:schemeClr val="tx2"/>
                </a:solidFill>
              </a:rPr>
              <a:t> through...</a:t>
            </a:r>
          </a:p>
          <a:p>
            <a:endParaRPr lang="en-US" sz="2000" dirty="0">
              <a:solidFill>
                <a:schemeClr val="tx2"/>
              </a:solidFill>
            </a:endParaRPr>
          </a:p>
          <a:p>
            <a:pPr marL="342900" indent="-342900">
              <a:buFont typeface="Arial" panose="020B0604020202020204" pitchFamily="34" charset="0"/>
              <a:buChar char="•"/>
            </a:pPr>
            <a:r>
              <a:rPr lang="en-US" sz="2000" dirty="0">
                <a:solidFill>
                  <a:schemeClr val="tx2"/>
                </a:solidFill>
              </a:rPr>
              <a:t>Active communication</a:t>
            </a:r>
          </a:p>
          <a:p>
            <a:pPr marL="342900" indent="-342900">
              <a:buFont typeface="Arial" panose="020B0604020202020204" pitchFamily="34" charset="0"/>
              <a:buChar char="•"/>
            </a:pPr>
            <a:r>
              <a:rPr lang="en-US" sz="2000" dirty="0">
                <a:solidFill>
                  <a:schemeClr val="tx2"/>
                </a:solidFill>
              </a:rPr>
              <a:t>Timely access</a:t>
            </a:r>
          </a:p>
          <a:p>
            <a:pPr marL="342900" indent="-342900">
              <a:buFont typeface="Arial" panose="020B0604020202020204" pitchFamily="34" charset="0"/>
              <a:buChar char="•"/>
            </a:pPr>
            <a:r>
              <a:rPr lang="en-US" sz="2000" dirty="0">
                <a:solidFill>
                  <a:schemeClr val="tx2"/>
                </a:solidFill>
              </a:rPr>
              <a:t>Individualized care</a:t>
            </a:r>
          </a:p>
          <a:p>
            <a:pPr marL="342900" indent="-342900">
              <a:buFont typeface="Arial" panose="020B0604020202020204" pitchFamily="34" charset="0"/>
              <a:buChar char="•"/>
            </a:pPr>
            <a:r>
              <a:rPr lang="en-US" sz="2000" dirty="0">
                <a:solidFill>
                  <a:schemeClr val="tx2"/>
                </a:solidFill>
              </a:rPr>
              <a:t>Dependable results</a:t>
            </a:r>
          </a:p>
          <a:p>
            <a:pPr marL="342900" indent="-342900">
              <a:buFont typeface="Arial" panose="020B0604020202020204" pitchFamily="34" charset="0"/>
              <a:buChar char="•"/>
            </a:pPr>
            <a:r>
              <a:rPr lang="en-US" sz="2000" dirty="0">
                <a:solidFill>
                  <a:schemeClr val="tx2"/>
                </a:solidFill>
              </a:rPr>
              <a:t>Unwavering integrity</a:t>
            </a:r>
          </a:p>
        </p:txBody>
      </p:sp>
      <p:pic>
        <p:nvPicPr>
          <p:cNvPr id="8" name="Picture 7">
            <a:extLst>
              <a:ext uri="{FF2B5EF4-FFF2-40B4-BE49-F238E27FC236}">
                <a16:creationId xmlns:a16="http://schemas.microsoft.com/office/drawing/2014/main" id="{67FA2DE7-BBC1-4151-8415-FAC0EC270C66}"/>
              </a:ext>
            </a:extLst>
          </p:cNvPr>
          <p:cNvPicPr>
            <a:picLocks noChangeAspect="1"/>
          </p:cNvPicPr>
          <p:nvPr/>
        </p:nvPicPr>
        <p:blipFill>
          <a:blip r:embed="rId2"/>
          <a:stretch>
            <a:fillRect/>
          </a:stretch>
        </p:blipFill>
        <p:spPr>
          <a:xfrm>
            <a:off x="928070" y="5395495"/>
            <a:ext cx="7758730" cy="431746"/>
          </a:xfrm>
          <a:prstGeom prst="rect">
            <a:avLst/>
          </a:prstGeom>
        </p:spPr>
      </p:pic>
      <p:pic>
        <p:nvPicPr>
          <p:cNvPr id="9" name="Picture 8">
            <a:extLst>
              <a:ext uri="{FF2B5EF4-FFF2-40B4-BE49-F238E27FC236}">
                <a16:creationId xmlns:a16="http://schemas.microsoft.com/office/drawing/2014/main" id="{78357782-65AC-46C7-8C24-7C52C29FEDF7}"/>
              </a:ext>
            </a:extLst>
          </p:cNvPr>
          <p:cNvPicPr>
            <a:picLocks noChangeAspect="1"/>
          </p:cNvPicPr>
          <p:nvPr/>
        </p:nvPicPr>
        <p:blipFill>
          <a:blip r:embed="rId3"/>
          <a:stretch>
            <a:fillRect/>
          </a:stretch>
        </p:blipFill>
        <p:spPr>
          <a:xfrm>
            <a:off x="6247678" y="184045"/>
            <a:ext cx="1801448" cy="1101857"/>
          </a:xfrm>
          <a:prstGeom prst="rect">
            <a:avLst/>
          </a:prstGeom>
        </p:spPr>
      </p:pic>
    </p:spTree>
    <p:extLst>
      <p:ext uri="{BB962C8B-B14F-4D97-AF65-F5344CB8AC3E}">
        <p14:creationId xmlns:p14="http://schemas.microsoft.com/office/powerpoint/2010/main" val="2380201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592EE-583D-4407-A777-2F88313D99B5}"/>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5995A875-3A7B-48E0-A777-28744D12F7B0}"/>
              </a:ext>
            </a:extLst>
          </p:cNvPr>
          <p:cNvSpPr>
            <a:spLocks noGrp="1"/>
          </p:cNvSpPr>
          <p:nvPr>
            <p:ph idx="1"/>
          </p:nvPr>
        </p:nvSpPr>
        <p:spPr/>
        <p:txBody>
          <a:bodyPr>
            <a:normAutofit fontScale="77500" lnSpcReduction="20000"/>
          </a:bodyPr>
          <a:lstStyle/>
          <a:p>
            <a:r>
              <a:rPr lang="en-US" dirty="0">
                <a:hlinkClick r:id="rId2"/>
              </a:rPr>
              <a:t>https://www.healthline.com/nutrition/16-ways-relieve-stress-anxiety#section1</a:t>
            </a:r>
            <a:endParaRPr lang="en-US" dirty="0"/>
          </a:p>
          <a:p>
            <a:r>
              <a:rPr lang="en-US" dirty="0">
                <a:hlinkClick r:id="rId3"/>
              </a:rPr>
              <a:t>https://www.helpguide.org/articles/anxiety/coronavirus-anxiety.htm</a:t>
            </a:r>
            <a:endParaRPr lang="en-US" dirty="0"/>
          </a:p>
          <a:p>
            <a:r>
              <a:rPr lang="en-US" dirty="0">
                <a:hlinkClick r:id="rId4"/>
              </a:rPr>
              <a:t>https://adaa.org/tips-manage-anxiety-and-stress</a:t>
            </a:r>
            <a:endParaRPr lang="en-US" dirty="0"/>
          </a:p>
          <a:p>
            <a:r>
              <a:rPr lang="en-US" dirty="0">
                <a:hlinkClick r:id="rId5"/>
              </a:rPr>
              <a:t>https://mentalhealthchannel.tv/episode/youre-wired-for-anxiety-and-youre-wired-to-handle-it</a:t>
            </a:r>
            <a:endParaRPr lang="en-US" dirty="0"/>
          </a:p>
          <a:p>
            <a:r>
              <a:rPr lang="en-US" dirty="0">
                <a:hlinkClick r:id="rId6"/>
              </a:rPr>
              <a:t>https://compassionresiliencetoolkit.org/staying-resilient-during-covid-19</a:t>
            </a:r>
            <a:endParaRPr lang="en-US" dirty="0"/>
          </a:p>
          <a:p>
            <a:r>
              <a:rPr lang="en-US" dirty="0">
                <a:hlinkClick r:id="rId7"/>
              </a:rPr>
              <a:t>https://www.neurosequential.com/covid-19-resources</a:t>
            </a:r>
            <a:endParaRPr lang="en-US" dirty="0"/>
          </a:p>
          <a:p>
            <a:r>
              <a:rPr lang="en-US" dirty="0">
                <a:hlinkClick r:id="rId8"/>
              </a:rPr>
              <a:t>https://www.drweil.com/videos-features/videos/breathing-exercises-4-7-8-breath/</a:t>
            </a:r>
            <a:endParaRPr lang="en-US" dirty="0"/>
          </a:p>
          <a:p>
            <a:pPr marL="0" indent="0">
              <a:buNone/>
            </a:pPr>
            <a:endParaRPr lang="en-US" dirty="0"/>
          </a:p>
        </p:txBody>
      </p:sp>
    </p:spTree>
    <p:extLst>
      <p:ext uri="{BB962C8B-B14F-4D97-AF65-F5344CB8AC3E}">
        <p14:creationId xmlns:p14="http://schemas.microsoft.com/office/powerpoint/2010/main" val="1761964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2D75-ED20-4AD9-8D39-0DDBD3B7DB80}"/>
              </a:ext>
            </a:extLst>
          </p:cNvPr>
          <p:cNvSpPr>
            <a:spLocks noGrp="1"/>
          </p:cNvSpPr>
          <p:nvPr>
            <p:ph type="title"/>
          </p:nvPr>
        </p:nvSpPr>
        <p:spPr/>
        <p:txBody>
          <a:bodyPr/>
          <a:lstStyle/>
          <a:p>
            <a:r>
              <a:rPr lang="en-US" dirty="0"/>
              <a:t>References/Resources</a:t>
            </a:r>
          </a:p>
        </p:txBody>
      </p:sp>
      <p:sp>
        <p:nvSpPr>
          <p:cNvPr id="3" name="Content Placeholder 2">
            <a:extLst>
              <a:ext uri="{FF2B5EF4-FFF2-40B4-BE49-F238E27FC236}">
                <a16:creationId xmlns:a16="http://schemas.microsoft.com/office/drawing/2014/main" id="{7A65C072-1778-4438-8432-B03610714E7E}"/>
              </a:ext>
            </a:extLst>
          </p:cNvPr>
          <p:cNvSpPr>
            <a:spLocks noGrp="1"/>
          </p:cNvSpPr>
          <p:nvPr>
            <p:ph idx="1"/>
          </p:nvPr>
        </p:nvSpPr>
        <p:spPr/>
        <p:txBody>
          <a:bodyPr>
            <a:normAutofit fontScale="92500" lnSpcReduction="20000"/>
          </a:bodyPr>
          <a:lstStyle/>
          <a:p>
            <a:r>
              <a:rPr lang="en-US" sz="2400" dirty="0"/>
              <a:t>Rosenberg, A.  </a:t>
            </a:r>
            <a:r>
              <a:rPr lang="en-US" sz="2400" i="1" dirty="0"/>
              <a:t>Cultivating deliberate resilience during the coronavirus disease 2019 pandemic</a:t>
            </a:r>
            <a:r>
              <a:rPr lang="en-US" sz="2400" dirty="0"/>
              <a:t>. Published April 14, 2020.  Accessed May 5, 2020. </a:t>
            </a:r>
            <a:r>
              <a:rPr lang="en-US" sz="2400" dirty="0">
                <a:hlinkClick r:id="rId2"/>
              </a:rPr>
              <a:t>https://jamanetwork.com/journals/jamapediatrics/fullarticle/2764729</a:t>
            </a:r>
            <a:endParaRPr lang="en-US" sz="2400" dirty="0"/>
          </a:p>
          <a:p>
            <a:r>
              <a:rPr lang="en-US" sz="2400" dirty="0"/>
              <a:t>National Academy of Medicine. </a:t>
            </a:r>
            <a:r>
              <a:rPr lang="en-US" sz="2400" i="1" dirty="0"/>
              <a:t>Employees: How to cope with job stress and build resilience during the covid-19 pandemic</a:t>
            </a:r>
            <a:r>
              <a:rPr lang="en-US" sz="2400" dirty="0"/>
              <a:t>.  Accessed May 11, 2020</a:t>
            </a:r>
            <a:r>
              <a:rPr lang="en-US" sz="2400" i="1" dirty="0"/>
              <a:t>. </a:t>
            </a:r>
            <a:r>
              <a:rPr lang="en-US" sz="2400" dirty="0">
                <a:hlinkClick r:id="rId3"/>
              </a:rPr>
              <a:t>https://nam.edu/initiatives/clinician-resilience-and-well-being/clinician-well-being-strategies-during-covid-19/</a:t>
            </a:r>
            <a:endParaRPr lang="en-US" sz="2400" i="1" dirty="0"/>
          </a:p>
          <a:p>
            <a:r>
              <a:rPr lang="en-US" sz="2400" dirty="0"/>
              <a:t>Sandberg S, Grant, A.  (2017).  </a:t>
            </a:r>
            <a:r>
              <a:rPr lang="en-US" sz="2400" i="1" dirty="0"/>
              <a:t>Option B: Facing adversity, building resilience, and finding joy.</a:t>
            </a:r>
            <a:r>
              <a:rPr lang="en-US" sz="2400" dirty="0"/>
              <a:t> New York:  Alfred A. Knopf</a:t>
            </a:r>
          </a:p>
          <a:p>
            <a:r>
              <a:rPr lang="en-US" sz="2400" dirty="0" err="1"/>
              <a:t>Zolli</a:t>
            </a:r>
            <a:r>
              <a:rPr lang="en-US" sz="2400" dirty="0"/>
              <a:t>, A. (2012</a:t>
            </a:r>
            <a:r>
              <a:rPr lang="en-US" sz="2400" i="1" dirty="0"/>
              <a:t>).  Resilience:  Why things bounce back</a:t>
            </a:r>
            <a:r>
              <a:rPr lang="en-US" sz="2400" dirty="0"/>
              <a:t>.  New York:  Simon &amp; Schuster.</a:t>
            </a:r>
          </a:p>
          <a:p>
            <a:r>
              <a:rPr lang="en-US" sz="2400" dirty="0"/>
              <a:t>Univ. of PA. Resilience Profile and Personalized Recommendations  </a:t>
            </a:r>
            <a:r>
              <a:rPr lang="en-US" sz="2400" dirty="0">
                <a:hlinkClick r:id="rId4"/>
              </a:rPr>
              <a:t>https://covid19resilience.org/</a:t>
            </a:r>
            <a:endParaRPr lang="en-US" sz="2400" dirty="0"/>
          </a:p>
          <a:p>
            <a:pPr marL="0" indent="0">
              <a:buNone/>
            </a:pPr>
            <a:endParaRPr lang="en-US" sz="2400" dirty="0"/>
          </a:p>
          <a:p>
            <a:endParaRPr lang="en-US" sz="2400" dirty="0"/>
          </a:p>
          <a:p>
            <a:endParaRPr lang="en-US" dirty="0"/>
          </a:p>
        </p:txBody>
      </p:sp>
    </p:spTree>
    <p:extLst>
      <p:ext uri="{BB962C8B-B14F-4D97-AF65-F5344CB8AC3E}">
        <p14:creationId xmlns:p14="http://schemas.microsoft.com/office/powerpoint/2010/main" val="12387773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2D75-ED20-4AD9-8D39-0DDBD3B7DB80}"/>
              </a:ext>
            </a:extLst>
          </p:cNvPr>
          <p:cNvSpPr>
            <a:spLocks noGrp="1"/>
          </p:cNvSpPr>
          <p:nvPr>
            <p:ph type="title"/>
          </p:nvPr>
        </p:nvSpPr>
        <p:spPr/>
        <p:txBody>
          <a:bodyPr/>
          <a:lstStyle/>
          <a:p>
            <a:r>
              <a:rPr lang="en-US" dirty="0"/>
              <a:t>References/Resources</a:t>
            </a:r>
          </a:p>
        </p:txBody>
      </p:sp>
      <p:sp>
        <p:nvSpPr>
          <p:cNvPr id="3" name="Content Placeholder 2">
            <a:extLst>
              <a:ext uri="{FF2B5EF4-FFF2-40B4-BE49-F238E27FC236}">
                <a16:creationId xmlns:a16="http://schemas.microsoft.com/office/drawing/2014/main" id="{7A65C072-1778-4438-8432-B03610714E7E}"/>
              </a:ext>
            </a:extLst>
          </p:cNvPr>
          <p:cNvSpPr>
            <a:spLocks noGrp="1"/>
          </p:cNvSpPr>
          <p:nvPr>
            <p:ph idx="1"/>
          </p:nvPr>
        </p:nvSpPr>
        <p:spPr/>
        <p:txBody>
          <a:bodyPr>
            <a:normAutofit fontScale="85000" lnSpcReduction="20000"/>
          </a:bodyPr>
          <a:lstStyle/>
          <a:p>
            <a:r>
              <a:rPr lang="en-US" sz="2400" dirty="0" err="1"/>
              <a:t>Coatsworth</a:t>
            </a:r>
            <a:r>
              <a:rPr lang="en-US" sz="2400" dirty="0"/>
              <a:t>, J.D. and Duncan, L. (2003). Fostering resilience: A strengths-based approach to mental health - a CASSP discussion paper.  Harrisburg: Pennsylvania CASSP Training and Technical Assistance Institute.</a:t>
            </a:r>
            <a:endParaRPr lang="en-US" sz="2400" dirty="0">
              <a:solidFill>
                <a:schemeClr val="tx2"/>
              </a:solidFill>
            </a:endParaRPr>
          </a:p>
          <a:p>
            <a:r>
              <a:rPr lang="en-US" sz="2400" dirty="0">
                <a:solidFill>
                  <a:schemeClr val="tx2"/>
                </a:solidFill>
              </a:rPr>
              <a:t>Duckworth, A.  (2016).  </a:t>
            </a:r>
            <a:r>
              <a:rPr lang="en-US" sz="2400" i="1" dirty="0">
                <a:solidFill>
                  <a:schemeClr val="tx2"/>
                </a:solidFill>
              </a:rPr>
              <a:t>Grit: The power of passion and perseverance</a:t>
            </a:r>
            <a:r>
              <a:rPr lang="en-US" sz="2400" dirty="0">
                <a:solidFill>
                  <a:schemeClr val="tx2"/>
                </a:solidFill>
              </a:rPr>
              <a:t>. New York: Scribner.</a:t>
            </a:r>
          </a:p>
          <a:p>
            <a:r>
              <a:rPr lang="en-US" sz="2400" dirty="0" err="1">
                <a:solidFill>
                  <a:schemeClr val="tx2"/>
                </a:solidFill>
                <a:latin typeface="BlinkMacSystemFont"/>
              </a:rPr>
              <a:t>Hobfoll</a:t>
            </a:r>
            <a:r>
              <a:rPr lang="en-US" sz="2400" dirty="0">
                <a:solidFill>
                  <a:schemeClr val="tx2"/>
                </a:solidFill>
                <a:latin typeface="BlinkMacSystemFont"/>
              </a:rPr>
              <a:t> SE, Watson P, Bell CC, et al. Five essential elements of immediate and mid-term mass trauma intervention: empirical evidence. </a:t>
            </a:r>
            <a:r>
              <a:rPr lang="en-US" sz="2400" i="1" dirty="0">
                <a:solidFill>
                  <a:schemeClr val="tx2"/>
                </a:solidFill>
                <a:latin typeface="BlinkMacSystemFont"/>
              </a:rPr>
              <a:t>Psychiatry</a:t>
            </a:r>
            <a:r>
              <a:rPr lang="en-US" sz="2400" dirty="0">
                <a:solidFill>
                  <a:schemeClr val="tx2"/>
                </a:solidFill>
                <a:latin typeface="BlinkMacSystemFont"/>
              </a:rPr>
              <a:t>. 2007;70(4):283‐369. doi:10.1521/psyc.2007.70.4.283</a:t>
            </a:r>
            <a:endParaRPr lang="en-US" sz="2400" dirty="0">
              <a:solidFill>
                <a:schemeClr val="tx2"/>
              </a:solidFill>
            </a:endParaRPr>
          </a:p>
          <a:p>
            <a:r>
              <a:rPr lang="en-US" sz="2400" dirty="0">
                <a:solidFill>
                  <a:schemeClr val="tx2"/>
                </a:solidFill>
              </a:rPr>
              <a:t>Perry, B.D, &amp; Szalavitz, M. (2006). </a:t>
            </a:r>
            <a:r>
              <a:rPr lang="en-US" sz="2400" i="1" dirty="0">
                <a:solidFill>
                  <a:schemeClr val="tx2"/>
                </a:solidFill>
              </a:rPr>
              <a:t>The boy who was raised as a dog: And other stories…</a:t>
            </a:r>
            <a:r>
              <a:rPr lang="en-US" sz="2400" dirty="0">
                <a:solidFill>
                  <a:schemeClr val="tx2"/>
                </a:solidFill>
              </a:rPr>
              <a:t>New York. Basic Books.</a:t>
            </a:r>
          </a:p>
          <a:p>
            <a:r>
              <a:rPr lang="en-US" sz="2400" dirty="0">
                <a:solidFill>
                  <a:schemeClr val="tx2"/>
                </a:solidFill>
              </a:rPr>
              <a:t>Pink, D. H. (2009).  </a:t>
            </a:r>
            <a:r>
              <a:rPr lang="en-US" sz="2400" i="1" dirty="0">
                <a:solidFill>
                  <a:schemeClr val="tx2"/>
                </a:solidFill>
              </a:rPr>
              <a:t>Drive: The surprising truth about what motivates us. </a:t>
            </a:r>
            <a:r>
              <a:rPr lang="en-US" sz="2400" dirty="0">
                <a:solidFill>
                  <a:schemeClr val="tx2"/>
                </a:solidFill>
              </a:rPr>
              <a:t>New York, NY. Riverhead Books.</a:t>
            </a:r>
          </a:p>
          <a:p>
            <a:r>
              <a:rPr lang="en-US" sz="2400" dirty="0">
                <a:solidFill>
                  <a:schemeClr val="tx2"/>
                </a:solidFill>
              </a:rPr>
              <a:t>Sandberg S, Grant, A.  (2017).  </a:t>
            </a:r>
            <a:r>
              <a:rPr lang="en-US" sz="2400" i="1" dirty="0">
                <a:solidFill>
                  <a:schemeClr val="tx2"/>
                </a:solidFill>
              </a:rPr>
              <a:t>Option B: Facing adversity, building resilience, and finding joy.</a:t>
            </a:r>
            <a:r>
              <a:rPr lang="en-US" sz="2400" dirty="0">
                <a:solidFill>
                  <a:schemeClr val="tx2"/>
                </a:solidFill>
              </a:rPr>
              <a:t> New York:  Alfred A. Knopf.</a:t>
            </a:r>
          </a:p>
          <a:p>
            <a:r>
              <a:rPr lang="en-US" sz="2400" dirty="0" err="1">
                <a:solidFill>
                  <a:schemeClr val="tx2"/>
                </a:solidFill>
              </a:rPr>
              <a:t>Zolli</a:t>
            </a:r>
            <a:r>
              <a:rPr lang="en-US" sz="2400" dirty="0">
                <a:solidFill>
                  <a:schemeClr val="tx2"/>
                </a:solidFill>
              </a:rPr>
              <a:t>, A. (2012</a:t>
            </a:r>
            <a:r>
              <a:rPr lang="en-US" sz="2400" i="1" dirty="0">
                <a:solidFill>
                  <a:schemeClr val="tx2"/>
                </a:solidFill>
              </a:rPr>
              <a:t>).  Resilience:  Why things bounce back</a:t>
            </a:r>
            <a:r>
              <a:rPr lang="en-US" sz="2400" dirty="0">
                <a:solidFill>
                  <a:schemeClr val="tx2"/>
                </a:solidFill>
              </a:rPr>
              <a:t>.  New York:  Simon &amp; Schuster.</a:t>
            </a:r>
          </a:p>
          <a:p>
            <a:pPr marL="0" indent="0">
              <a:buNone/>
            </a:pPr>
            <a:endParaRPr lang="en-US" sz="2400" dirty="0"/>
          </a:p>
          <a:p>
            <a:endParaRPr lang="en-US" sz="2400" dirty="0"/>
          </a:p>
          <a:p>
            <a:endParaRPr lang="en-US" dirty="0"/>
          </a:p>
        </p:txBody>
      </p:sp>
    </p:spTree>
    <p:extLst>
      <p:ext uri="{BB962C8B-B14F-4D97-AF65-F5344CB8AC3E}">
        <p14:creationId xmlns:p14="http://schemas.microsoft.com/office/powerpoint/2010/main" val="481711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3995C-CC2C-468E-97CC-D986C0ACCB04}"/>
              </a:ext>
            </a:extLst>
          </p:cNvPr>
          <p:cNvSpPr>
            <a:spLocks noGrp="1"/>
          </p:cNvSpPr>
          <p:nvPr>
            <p:ph type="title"/>
          </p:nvPr>
        </p:nvSpPr>
        <p:spPr/>
        <p:txBody>
          <a:bodyPr/>
          <a:lstStyle/>
          <a:p>
            <a:r>
              <a:rPr lang="en-US" dirty="0"/>
              <a:t>Breathe</a:t>
            </a:r>
          </a:p>
        </p:txBody>
      </p:sp>
      <p:sp>
        <p:nvSpPr>
          <p:cNvPr id="3" name="Content Placeholder 2">
            <a:extLst>
              <a:ext uri="{FF2B5EF4-FFF2-40B4-BE49-F238E27FC236}">
                <a16:creationId xmlns:a16="http://schemas.microsoft.com/office/drawing/2014/main" id="{2B8C1396-30C0-458E-965C-63B541C57437}"/>
              </a:ext>
            </a:extLst>
          </p:cNvPr>
          <p:cNvSpPr>
            <a:spLocks noGrp="1"/>
          </p:cNvSpPr>
          <p:nvPr>
            <p:ph idx="1"/>
          </p:nvPr>
        </p:nvSpPr>
        <p:spPr/>
        <p:txBody>
          <a:bodyPr>
            <a:normAutofit fontScale="92500" lnSpcReduction="10000"/>
          </a:bodyPr>
          <a:lstStyle/>
          <a:p>
            <a:pPr marL="0" indent="0" algn="ctr">
              <a:buNone/>
            </a:pPr>
            <a:r>
              <a:rPr lang="en-US" b="1" dirty="0"/>
              <a:t>4-7-8 Technique</a:t>
            </a:r>
          </a:p>
          <a:p>
            <a:pPr marL="0" indent="0" algn="ctr">
              <a:buNone/>
            </a:pPr>
            <a:r>
              <a:rPr lang="en-US" sz="1400" b="1" dirty="0"/>
              <a:t>(Dr. Andrew Weil)</a:t>
            </a:r>
          </a:p>
          <a:p>
            <a:pPr marL="0" indent="0" algn="ctr">
              <a:buNone/>
            </a:pPr>
            <a:endParaRPr lang="en-US" sz="1400" b="1" dirty="0"/>
          </a:p>
          <a:p>
            <a:pPr marL="0" marR="0">
              <a:spcBef>
                <a:spcPts val="0"/>
              </a:spcBef>
              <a:spcAft>
                <a:spcPts val="0"/>
              </a:spcAft>
            </a:pPr>
            <a:r>
              <a:rPr lang="en-US" sz="2000" dirty="0">
                <a:latin typeface="Times New Roman" panose="02020603050405020304" pitchFamily="18" charset="0"/>
                <a:ea typeface="Calibri" panose="020F0502020204030204" pitchFamily="34" charset="0"/>
                <a:cs typeface="Times New Roman" panose="02020603050405020304" pitchFamily="18" charset="0"/>
              </a:rPr>
              <a:t>Place the tip of your tongue against the ridge of tissue just behind your upper front teeth, and keep it there through the entire exercise. You will be exhaling through your mouth around your tongue; try pursing your lips slightly if this seems awkward.</a:t>
            </a:r>
          </a:p>
          <a:p>
            <a:pPr marL="0" marR="0" indent="0">
              <a:spcBef>
                <a:spcPts val="0"/>
              </a:spcBef>
              <a:spcAft>
                <a:spcPts val="0"/>
              </a:spcAft>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Exhale completely through your mouth, making a whoosh sound.</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Close your mouth and inhale quietly through your nose to a mental count of four.</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Hold your breath for a count of seven.</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Exhale completely through your mouth, making a whoosh sound to a count of eight. This is one breath.</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Now inhale again and repeat the cycle three more times for a total of four breaths.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00" b="1" dirty="0"/>
          </a:p>
        </p:txBody>
      </p:sp>
      <p:pic>
        <p:nvPicPr>
          <p:cNvPr id="5" name="Picture 4">
            <a:extLst>
              <a:ext uri="{FF2B5EF4-FFF2-40B4-BE49-F238E27FC236}">
                <a16:creationId xmlns:a16="http://schemas.microsoft.com/office/drawing/2014/main" id="{7DFD2C56-7E82-4F88-BEEF-FA4B6D143C4D}"/>
              </a:ext>
            </a:extLst>
          </p:cNvPr>
          <p:cNvPicPr>
            <a:picLocks noChangeAspect="1"/>
          </p:cNvPicPr>
          <p:nvPr/>
        </p:nvPicPr>
        <p:blipFill>
          <a:blip r:embed="rId2"/>
          <a:stretch>
            <a:fillRect/>
          </a:stretch>
        </p:blipFill>
        <p:spPr>
          <a:xfrm>
            <a:off x="6683604" y="253384"/>
            <a:ext cx="1571742" cy="2328507"/>
          </a:xfrm>
          <a:prstGeom prst="rect">
            <a:avLst/>
          </a:prstGeom>
        </p:spPr>
      </p:pic>
    </p:spTree>
    <p:extLst>
      <p:ext uri="{BB962C8B-B14F-4D97-AF65-F5344CB8AC3E}">
        <p14:creationId xmlns:p14="http://schemas.microsoft.com/office/powerpoint/2010/main" val="1810216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0EA4-2C4B-4F78-8553-D2134F05B997}"/>
              </a:ext>
            </a:extLst>
          </p:cNvPr>
          <p:cNvSpPr>
            <a:spLocks noGrp="1"/>
          </p:cNvSpPr>
          <p:nvPr>
            <p:ph type="title"/>
          </p:nvPr>
        </p:nvSpPr>
        <p:spPr/>
        <p:txBody>
          <a:bodyPr>
            <a:normAutofit/>
          </a:bodyPr>
          <a:lstStyle/>
          <a:p>
            <a:r>
              <a:rPr lang="en-US" dirty="0"/>
              <a:t>Key Point: </a:t>
            </a:r>
            <a:r>
              <a:rPr lang="en-US" i="1" dirty="0"/>
              <a:t>Relational Contagion</a:t>
            </a:r>
            <a:br>
              <a:rPr lang="en-US" i="1" dirty="0"/>
            </a:br>
            <a:r>
              <a:rPr lang="en-US" sz="2200" i="1" dirty="0"/>
              <a:t>(Dr. Bruce Perry; bdperry.com)</a:t>
            </a:r>
            <a:endParaRPr lang="en-US" i="1" dirty="0"/>
          </a:p>
        </p:txBody>
      </p:sp>
      <p:sp>
        <p:nvSpPr>
          <p:cNvPr id="3" name="Content Placeholder 2">
            <a:extLst>
              <a:ext uri="{FF2B5EF4-FFF2-40B4-BE49-F238E27FC236}">
                <a16:creationId xmlns:a16="http://schemas.microsoft.com/office/drawing/2014/main" id="{F532EC10-8882-4D18-BD5D-5B5B725B4188}"/>
              </a:ext>
            </a:extLst>
          </p:cNvPr>
          <p:cNvSpPr>
            <a:spLocks noGrp="1"/>
          </p:cNvSpPr>
          <p:nvPr>
            <p:ph idx="1"/>
          </p:nvPr>
        </p:nvSpPr>
        <p:spPr/>
        <p:txBody>
          <a:bodyPr/>
          <a:lstStyle/>
          <a:p>
            <a:r>
              <a:rPr lang="en-US" sz="2800" dirty="0"/>
              <a:t>Co-dysregulation</a:t>
            </a:r>
            <a:r>
              <a:rPr lang="en-US" dirty="0"/>
              <a:t>										</a:t>
            </a:r>
            <a:r>
              <a:rPr lang="en-US" sz="2000" i="1" dirty="0"/>
              <a:t>Reactive client and overwhelmed helper</a:t>
            </a:r>
          </a:p>
          <a:p>
            <a:endParaRPr lang="en-US" sz="2000" i="1" dirty="0"/>
          </a:p>
          <a:p>
            <a:endParaRPr lang="en-US" dirty="0"/>
          </a:p>
          <a:p>
            <a:endParaRPr lang="en-US" dirty="0"/>
          </a:p>
          <a:p>
            <a:r>
              <a:rPr lang="en-US" sz="2800" dirty="0"/>
              <a:t>Co-regulation</a:t>
            </a:r>
            <a:r>
              <a:rPr lang="en-US" dirty="0"/>
              <a:t>								 </a:t>
            </a:r>
            <a:r>
              <a:rPr lang="en-US" dirty="0">
                <a:solidFill>
                  <a:schemeClr val="accent2"/>
                </a:solidFill>
              </a:rPr>
              <a:t> </a:t>
            </a:r>
            <a:r>
              <a:rPr lang="en-US" sz="1800" b="1" dirty="0">
                <a:solidFill>
                  <a:schemeClr val="accent2"/>
                </a:solidFill>
              </a:rPr>
              <a:t>        </a:t>
            </a:r>
            <a:r>
              <a:rPr lang="en-US" dirty="0">
                <a:solidFill>
                  <a:schemeClr val="accent2"/>
                </a:solidFill>
              </a:rPr>
              <a:t>	</a:t>
            </a:r>
            <a:r>
              <a:rPr lang="en-US" dirty="0"/>
              <a:t>	</a:t>
            </a:r>
            <a:r>
              <a:rPr lang="en-US" sz="2000" i="1" dirty="0"/>
              <a:t>Reactive client and well-regulated helper</a:t>
            </a:r>
            <a:endParaRPr lang="en-US" i="1" dirty="0"/>
          </a:p>
        </p:txBody>
      </p:sp>
      <p:pic>
        <p:nvPicPr>
          <p:cNvPr id="5" name="Picture 4">
            <a:extLst>
              <a:ext uri="{FF2B5EF4-FFF2-40B4-BE49-F238E27FC236}">
                <a16:creationId xmlns:a16="http://schemas.microsoft.com/office/drawing/2014/main" id="{B3D820AD-D418-4AF7-A618-0663C1987EB0}"/>
              </a:ext>
            </a:extLst>
          </p:cNvPr>
          <p:cNvPicPr>
            <a:picLocks noChangeAspect="1"/>
          </p:cNvPicPr>
          <p:nvPr/>
        </p:nvPicPr>
        <p:blipFill>
          <a:blip r:embed="rId2"/>
          <a:stretch>
            <a:fillRect/>
          </a:stretch>
        </p:blipFill>
        <p:spPr>
          <a:xfrm>
            <a:off x="1154194" y="2708732"/>
            <a:ext cx="1680917" cy="1680917"/>
          </a:xfrm>
          <a:prstGeom prst="rect">
            <a:avLst/>
          </a:prstGeom>
        </p:spPr>
      </p:pic>
      <p:pic>
        <p:nvPicPr>
          <p:cNvPr id="7" name="Picture 6">
            <a:extLst>
              <a:ext uri="{FF2B5EF4-FFF2-40B4-BE49-F238E27FC236}">
                <a16:creationId xmlns:a16="http://schemas.microsoft.com/office/drawing/2014/main" id="{232DD751-A1FE-442A-8AE9-5F3C75F6384B}"/>
              </a:ext>
            </a:extLst>
          </p:cNvPr>
          <p:cNvPicPr>
            <a:picLocks noChangeAspect="1"/>
          </p:cNvPicPr>
          <p:nvPr/>
        </p:nvPicPr>
        <p:blipFill>
          <a:blip r:embed="rId3"/>
          <a:stretch>
            <a:fillRect/>
          </a:stretch>
        </p:blipFill>
        <p:spPr>
          <a:xfrm>
            <a:off x="3814792" y="2708732"/>
            <a:ext cx="765339" cy="1913347"/>
          </a:xfrm>
          <a:prstGeom prst="rect">
            <a:avLst/>
          </a:prstGeom>
        </p:spPr>
      </p:pic>
      <p:pic>
        <p:nvPicPr>
          <p:cNvPr id="9" name="Picture 8">
            <a:extLst>
              <a:ext uri="{FF2B5EF4-FFF2-40B4-BE49-F238E27FC236}">
                <a16:creationId xmlns:a16="http://schemas.microsoft.com/office/drawing/2014/main" id="{6C980688-2C9E-4680-B41C-3E467F2257F6}"/>
              </a:ext>
            </a:extLst>
          </p:cNvPr>
          <p:cNvPicPr>
            <a:picLocks noChangeAspect="1"/>
          </p:cNvPicPr>
          <p:nvPr/>
        </p:nvPicPr>
        <p:blipFill>
          <a:blip r:embed="rId4"/>
          <a:stretch>
            <a:fillRect/>
          </a:stretch>
        </p:blipFill>
        <p:spPr>
          <a:xfrm>
            <a:off x="1154194" y="5257800"/>
            <a:ext cx="1200150" cy="1600200"/>
          </a:xfrm>
          <a:prstGeom prst="rect">
            <a:avLst/>
          </a:prstGeom>
        </p:spPr>
      </p:pic>
      <p:pic>
        <p:nvPicPr>
          <p:cNvPr id="11" name="Picture 10">
            <a:extLst>
              <a:ext uri="{FF2B5EF4-FFF2-40B4-BE49-F238E27FC236}">
                <a16:creationId xmlns:a16="http://schemas.microsoft.com/office/drawing/2014/main" id="{6656C9CB-3FAB-43EB-BBEB-6853753C7241}"/>
              </a:ext>
            </a:extLst>
          </p:cNvPr>
          <p:cNvPicPr>
            <a:picLocks noChangeAspect="1"/>
          </p:cNvPicPr>
          <p:nvPr/>
        </p:nvPicPr>
        <p:blipFill>
          <a:blip r:embed="rId5"/>
          <a:stretch>
            <a:fillRect/>
          </a:stretch>
        </p:blipFill>
        <p:spPr>
          <a:xfrm>
            <a:off x="3299970" y="5317699"/>
            <a:ext cx="2220602" cy="1480401"/>
          </a:xfrm>
          <a:prstGeom prst="rect">
            <a:avLst/>
          </a:prstGeom>
        </p:spPr>
      </p:pic>
      <p:sp>
        <p:nvSpPr>
          <p:cNvPr id="12" name="TextBox 11">
            <a:extLst>
              <a:ext uri="{FF2B5EF4-FFF2-40B4-BE49-F238E27FC236}">
                <a16:creationId xmlns:a16="http://schemas.microsoft.com/office/drawing/2014/main" id="{56827757-D8AA-4114-970F-473D29E70715}"/>
              </a:ext>
            </a:extLst>
          </p:cNvPr>
          <p:cNvSpPr txBox="1"/>
          <p:nvPr/>
        </p:nvSpPr>
        <p:spPr>
          <a:xfrm>
            <a:off x="6391373" y="2019695"/>
            <a:ext cx="2271860" cy="369332"/>
          </a:xfrm>
          <a:prstGeom prst="rect">
            <a:avLst/>
          </a:prstGeom>
          <a:noFill/>
        </p:spPr>
        <p:txBody>
          <a:bodyPr wrap="square" rtlCol="0">
            <a:spAutoFit/>
          </a:bodyPr>
          <a:lstStyle/>
          <a:p>
            <a:r>
              <a:rPr lang="en-US" dirty="0"/>
              <a:t> </a:t>
            </a:r>
            <a:r>
              <a:rPr lang="en-US" b="1" dirty="0">
                <a:solidFill>
                  <a:schemeClr val="accent2"/>
                </a:solidFill>
              </a:rPr>
              <a:t>Regulate</a:t>
            </a:r>
          </a:p>
        </p:txBody>
      </p:sp>
      <p:sp>
        <p:nvSpPr>
          <p:cNvPr id="13" name="TextBox 12">
            <a:extLst>
              <a:ext uri="{FF2B5EF4-FFF2-40B4-BE49-F238E27FC236}">
                <a16:creationId xmlns:a16="http://schemas.microsoft.com/office/drawing/2014/main" id="{10ACB364-4686-4E45-8835-26754B807966}"/>
              </a:ext>
            </a:extLst>
          </p:cNvPr>
          <p:cNvSpPr txBox="1"/>
          <p:nvPr/>
        </p:nvSpPr>
        <p:spPr>
          <a:xfrm>
            <a:off x="6523349" y="3059668"/>
            <a:ext cx="2271860" cy="369332"/>
          </a:xfrm>
          <a:prstGeom prst="rect">
            <a:avLst/>
          </a:prstGeom>
          <a:noFill/>
        </p:spPr>
        <p:txBody>
          <a:bodyPr wrap="square" rtlCol="0">
            <a:spAutoFit/>
          </a:bodyPr>
          <a:lstStyle/>
          <a:p>
            <a:r>
              <a:rPr lang="en-US" dirty="0"/>
              <a:t> </a:t>
            </a:r>
            <a:r>
              <a:rPr lang="en-US" b="1" dirty="0">
                <a:solidFill>
                  <a:schemeClr val="accent2"/>
                </a:solidFill>
              </a:rPr>
              <a:t>Relate</a:t>
            </a:r>
            <a:r>
              <a:rPr lang="en-US" b="1" dirty="0"/>
              <a:t> </a:t>
            </a:r>
          </a:p>
        </p:txBody>
      </p:sp>
      <p:cxnSp>
        <p:nvCxnSpPr>
          <p:cNvPr id="17" name="Straight Arrow Connector 16">
            <a:extLst>
              <a:ext uri="{FF2B5EF4-FFF2-40B4-BE49-F238E27FC236}">
                <a16:creationId xmlns:a16="http://schemas.microsoft.com/office/drawing/2014/main" id="{B727D5EE-52A3-467D-BD93-D455A273083F}"/>
              </a:ext>
            </a:extLst>
          </p:cNvPr>
          <p:cNvCxnSpPr/>
          <p:nvPr/>
        </p:nvCxnSpPr>
        <p:spPr>
          <a:xfrm>
            <a:off x="6985262" y="2534337"/>
            <a:ext cx="0" cy="3487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2EE725B9-E5F9-4F99-9051-0C2E6FDD8A92}"/>
              </a:ext>
            </a:extLst>
          </p:cNvPr>
          <p:cNvCxnSpPr/>
          <p:nvPr/>
        </p:nvCxnSpPr>
        <p:spPr>
          <a:xfrm>
            <a:off x="6985262" y="3549190"/>
            <a:ext cx="0" cy="3413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5BC69DCA-169F-4E21-8E35-61BD980A373F}"/>
              </a:ext>
            </a:extLst>
          </p:cNvPr>
          <p:cNvSpPr txBox="1"/>
          <p:nvPr/>
        </p:nvSpPr>
        <p:spPr>
          <a:xfrm>
            <a:off x="6589337" y="3976771"/>
            <a:ext cx="1150070" cy="369332"/>
          </a:xfrm>
          <a:prstGeom prst="rect">
            <a:avLst/>
          </a:prstGeom>
          <a:noFill/>
        </p:spPr>
        <p:txBody>
          <a:bodyPr wrap="square" rtlCol="0">
            <a:spAutoFit/>
          </a:bodyPr>
          <a:lstStyle/>
          <a:p>
            <a:r>
              <a:rPr lang="en-US" b="1" dirty="0">
                <a:solidFill>
                  <a:schemeClr val="accent2"/>
                </a:solidFill>
              </a:rPr>
              <a:t>Reason</a:t>
            </a:r>
          </a:p>
        </p:txBody>
      </p:sp>
    </p:spTree>
    <p:extLst>
      <p:ext uri="{BB962C8B-B14F-4D97-AF65-F5344CB8AC3E}">
        <p14:creationId xmlns:p14="http://schemas.microsoft.com/office/powerpoint/2010/main" val="182635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Trauma and Neurobiology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499" y="2059609"/>
            <a:ext cx="4550172" cy="4474335"/>
          </a:xfrm>
          <a:prstGeom prst="rect">
            <a:avLst/>
          </a:prstGeom>
        </p:spPr>
      </p:pic>
    </p:spTree>
    <p:custDataLst>
      <p:tags r:id="rId1"/>
    </p:custDataLst>
    <p:extLst>
      <p:ext uri="{BB962C8B-B14F-4D97-AF65-F5344CB8AC3E}">
        <p14:creationId xmlns:p14="http://schemas.microsoft.com/office/powerpoint/2010/main" val="302262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257800"/>
            <a:ext cx="7772400" cy="936625"/>
          </a:xfrm>
        </p:spPr>
        <p:txBody>
          <a:bodyPr>
            <a:normAutofit/>
          </a:bodyPr>
          <a:lstStyle/>
          <a:p>
            <a:pPr algn="r"/>
            <a:r>
              <a:rPr lang="en-US" sz="2800" dirty="0">
                <a:solidFill>
                  <a:schemeClr val="bg1">
                    <a:lumMod val="95000"/>
                  </a:schemeClr>
                </a:solidFill>
              </a:rPr>
              <a:t>Embedded PowerPoint Video</a:t>
            </a:r>
          </a:p>
        </p:txBody>
      </p:sp>
      <p:sp>
        <p:nvSpPr>
          <p:cNvPr id="3" name="Subtitle 2"/>
          <p:cNvSpPr>
            <a:spLocks noGrp="1"/>
          </p:cNvSpPr>
          <p:nvPr>
            <p:ph type="subTitle" idx="1"/>
          </p:nvPr>
        </p:nvSpPr>
        <p:spPr>
          <a:xfrm>
            <a:off x="2120682" y="5867400"/>
            <a:ext cx="6400800" cy="914400"/>
          </a:xfrm>
        </p:spPr>
        <p:txBody>
          <a:bodyPr>
            <a:normAutofit/>
          </a:bodyPr>
          <a:lstStyle/>
          <a:p>
            <a:pPr algn="r"/>
            <a:r>
              <a:rPr lang="en-US" sz="1800" dirty="0"/>
              <a:t>By PresenterMedia.com</a:t>
            </a:r>
          </a:p>
        </p:txBody>
      </p:sp>
      <p:pic>
        <p:nvPicPr>
          <p:cNvPr id="5" name="brain_neurons_H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394699" cy="6836177"/>
          </a:xfrm>
          <a:prstGeom prst="rect">
            <a:avLst/>
          </a:prstGeom>
        </p:spPr>
      </p:pic>
      <p:sp>
        <p:nvSpPr>
          <p:cNvPr id="4" name="TextBox 3">
            <a:extLst>
              <a:ext uri="{FF2B5EF4-FFF2-40B4-BE49-F238E27FC236}">
                <a16:creationId xmlns:a16="http://schemas.microsoft.com/office/drawing/2014/main" id="{90D17507-22DA-4417-B4D3-B922FC2045BC}"/>
              </a:ext>
            </a:extLst>
          </p:cNvPr>
          <p:cNvSpPr txBox="1"/>
          <p:nvPr/>
        </p:nvSpPr>
        <p:spPr>
          <a:xfrm>
            <a:off x="154744" y="549709"/>
            <a:ext cx="8792308" cy="523220"/>
          </a:xfrm>
          <a:prstGeom prst="rect">
            <a:avLst/>
          </a:prstGeom>
          <a:noFill/>
        </p:spPr>
        <p:txBody>
          <a:bodyPr wrap="square" rtlCol="0">
            <a:spAutoFit/>
          </a:bodyPr>
          <a:lstStyle/>
          <a:p>
            <a:r>
              <a:rPr lang="en-US" sz="2800" b="1" u="sng" dirty="0">
                <a:solidFill>
                  <a:schemeClr val="bg1"/>
                </a:solidFill>
              </a:rPr>
              <a:t>Autonomic Nervous System:  </a:t>
            </a:r>
            <a:r>
              <a:rPr lang="en-US" sz="2800" b="1" i="1" u="sng" dirty="0">
                <a:solidFill>
                  <a:schemeClr val="bg1"/>
                </a:solidFill>
              </a:rPr>
              <a:t>Our Balance System</a:t>
            </a:r>
          </a:p>
        </p:txBody>
      </p:sp>
      <p:sp>
        <p:nvSpPr>
          <p:cNvPr id="8" name="TextBox 7">
            <a:extLst>
              <a:ext uri="{FF2B5EF4-FFF2-40B4-BE49-F238E27FC236}">
                <a16:creationId xmlns:a16="http://schemas.microsoft.com/office/drawing/2014/main" id="{4D774526-97AD-45F0-845C-DA551171F8BD}"/>
              </a:ext>
            </a:extLst>
          </p:cNvPr>
          <p:cNvSpPr txBox="1"/>
          <p:nvPr/>
        </p:nvSpPr>
        <p:spPr>
          <a:xfrm>
            <a:off x="464234" y="1434905"/>
            <a:ext cx="8173329" cy="3785652"/>
          </a:xfrm>
          <a:prstGeom prst="rect">
            <a:avLst/>
          </a:prstGeom>
          <a:noFill/>
        </p:spPr>
        <p:txBody>
          <a:bodyPr wrap="square" rtlCol="0">
            <a:spAutoFit/>
          </a:bodyPr>
          <a:lstStyle/>
          <a:p>
            <a:pPr>
              <a:buFont typeface="Arial" charset="0"/>
              <a:buChar char="•"/>
              <a:defRPr/>
            </a:pPr>
            <a:r>
              <a:rPr lang="en-US" altLang="en-US" sz="2400" dirty="0">
                <a:solidFill>
                  <a:schemeClr val="bg1"/>
                </a:solidFill>
                <a:ea typeface="ＭＳ Ｐゴシック" pitchFamily="34" charset="-128"/>
              </a:rPr>
              <a:t>Regulates body processes</a:t>
            </a:r>
          </a:p>
          <a:p>
            <a:pPr>
              <a:defRPr/>
            </a:pPr>
            <a:endParaRPr lang="en-US" altLang="en-US" sz="2400" dirty="0">
              <a:solidFill>
                <a:schemeClr val="bg1"/>
              </a:solidFill>
              <a:ea typeface="ＭＳ Ｐゴシック" pitchFamily="34" charset="-128"/>
            </a:endParaRPr>
          </a:p>
          <a:p>
            <a:pPr>
              <a:buFont typeface="Arial" charset="0"/>
              <a:buChar char="•"/>
              <a:defRPr/>
            </a:pPr>
            <a:r>
              <a:rPr lang="en-US" altLang="en-US" sz="2400" dirty="0">
                <a:solidFill>
                  <a:schemeClr val="bg1"/>
                </a:solidFill>
                <a:ea typeface="ＭＳ Ｐゴシック" pitchFamily="34" charset="-128"/>
              </a:rPr>
              <a:t>Works automatically (autonomously), without a person’s conscious effort.</a:t>
            </a:r>
          </a:p>
          <a:p>
            <a:pPr>
              <a:buFont typeface="Arial" charset="0"/>
              <a:buChar char="•"/>
              <a:defRPr/>
            </a:pPr>
            <a:endParaRPr lang="en-US" altLang="en-US" sz="2400" dirty="0">
              <a:solidFill>
                <a:schemeClr val="bg1"/>
              </a:solidFill>
              <a:ea typeface="ＭＳ Ｐゴシック" pitchFamily="34" charset="-128"/>
            </a:endParaRPr>
          </a:p>
          <a:p>
            <a:pPr>
              <a:buFont typeface="Arial" charset="0"/>
              <a:buChar char="•"/>
              <a:defRPr/>
            </a:pPr>
            <a:r>
              <a:rPr lang="en-US" altLang="en-US" sz="2400" dirty="0">
                <a:solidFill>
                  <a:schemeClr val="bg1"/>
                </a:solidFill>
                <a:ea typeface="ＭＳ Ｐゴシック" pitchFamily="34" charset="-128"/>
              </a:rPr>
              <a:t>When out of balance, adaptions or mitigations occur in body parts and/or processes. </a:t>
            </a:r>
          </a:p>
          <a:p>
            <a:pPr>
              <a:defRPr/>
            </a:pPr>
            <a:endParaRPr lang="en-US" altLang="en-US" sz="2400" dirty="0">
              <a:solidFill>
                <a:schemeClr val="bg1"/>
              </a:solidFill>
              <a:ea typeface="ＭＳ Ｐゴシック" pitchFamily="34" charset="-128"/>
            </a:endParaRPr>
          </a:p>
          <a:p>
            <a:pPr>
              <a:buFont typeface="Arial" charset="0"/>
              <a:buChar char="•"/>
              <a:defRPr/>
            </a:pPr>
            <a:r>
              <a:rPr lang="en-US" altLang="en-US" sz="2400" dirty="0">
                <a:solidFill>
                  <a:schemeClr val="bg1"/>
                </a:solidFill>
                <a:ea typeface="ＭＳ Ｐゴシック" pitchFamily="34" charset="-128"/>
              </a:rPr>
              <a:t>Behavioral symptoms result from the over-use of the threat/stress response system.</a:t>
            </a:r>
          </a:p>
        </p:txBody>
      </p:sp>
    </p:spTree>
    <p:extLst>
      <p:ext uri="{BB962C8B-B14F-4D97-AF65-F5344CB8AC3E}">
        <p14:creationId xmlns:p14="http://schemas.microsoft.com/office/powerpoint/2010/main" val="36865870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F98A1-7330-442E-A187-8C54D56E51D1}"/>
              </a:ext>
            </a:extLst>
          </p:cNvPr>
          <p:cNvSpPr>
            <a:spLocks noGrp="1"/>
          </p:cNvSpPr>
          <p:nvPr>
            <p:ph type="title"/>
          </p:nvPr>
        </p:nvSpPr>
        <p:spPr/>
        <p:txBody>
          <a:bodyPr/>
          <a:lstStyle/>
          <a:p>
            <a:r>
              <a:rPr lang="en-US" dirty="0"/>
              <a:t>If You Met a Bear.</a:t>
            </a:r>
          </a:p>
        </p:txBody>
      </p:sp>
      <p:pic>
        <p:nvPicPr>
          <p:cNvPr id="4" name="Picture 3">
            <a:extLst>
              <a:ext uri="{FF2B5EF4-FFF2-40B4-BE49-F238E27FC236}">
                <a16:creationId xmlns:a16="http://schemas.microsoft.com/office/drawing/2014/main" id="{31B629C0-8A1B-4604-9305-3E8FE4957D23}"/>
              </a:ext>
            </a:extLst>
          </p:cNvPr>
          <p:cNvPicPr>
            <a:picLocks noChangeAspect="1"/>
          </p:cNvPicPr>
          <p:nvPr/>
        </p:nvPicPr>
        <p:blipFill>
          <a:blip r:embed="rId2"/>
          <a:stretch>
            <a:fillRect/>
          </a:stretch>
        </p:blipFill>
        <p:spPr>
          <a:xfrm>
            <a:off x="72887" y="1557950"/>
            <a:ext cx="8998226" cy="5300050"/>
          </a:xfrm>
          <a:prstGeom prst="rect">
            <a:avLst/>
          </a:prstGeom>
        </p:spPr>
      </p:pic>
    </p:spTree>
    <p:extLst>
      <p:ext uri="{BB962C8B-B14F-4D97-AF65-F5344CB8AC3E}">
        <p14:creationId xmlns:p14="http://schemas.microsoft.com/office/powerpoint/2010/main" val="1300895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C43DA0C8-20A3-4765-9CDE-F4A6E1A95A27}"/>
              </a:ext>
            </a:extLst>
          </p:cNvPr>
          <p:cNvSpPr>
            <a:spLocks noGrp="1"/>
          </p:cNvSpPr>
          <p:nvPr>
            <p:ph type="title"/>
          </p:nvPr>
        </p:nvSpPr>
        <p:spPr/>
        <p:txBody>
          <a:bodyPr/>
          <a:lstStyle/>
          <a:p>
            <a:pPr eaLnBrk="1" hangingPunct="1"/>
            <a:r>
              <a:rPr lang="en-US" altLang="en-US" sz="2800" dirty="0">
                <a:solidFill>
                  <a:schemeClr val="bg1"/>
                </a:solidFill>
                <a:latin typeface="Calibri" panose="020F0502020204030204" pitchFamily="34" charset="0"/>
                <a:ea typeface="ＭＳ Ｐゴシック" panose="020B0600070205080204" pitchFamily="34" charset="-128"/>
                <a:cs typeface="Calibri" panose="020F0502020204030204" pitchFamily="34" charset="0"/>
              </a:rPr>
              <a:t>Symptoms of Activation Within the Balance System</a:t>
            </a:r>
          </a:p>
        </p:txBody>
      </p:sp>
      <p:sp>
        <p:nvSpPr>
          <p:cNvPr id="11267" name="Content Placeholder 2">
            <a:extLst>
              <a:ext uri="{FF2B5EF4-FFF2-40B4-BE49-F238E27FC236}">
                <a16:creationId xmlns:a16="http://schemas.microsoft.com/office/drawing/2014/main" id="{BCD2876B-2D60-429F-858C-D457CD68EB53}"/>
              </a:ext>
            </a:extLst>
          </p:cNvPr>
          <p:cNvSpPr>
            <a:spLocks noGrp="1"/>
          </p:cNvSpPr>
          <p:nvPr>
            <p:ph idx="1"/>
          </p:nvPr>
        </p:nvSpPr>
        <p:spPr>
          <a:xfrm>
            <a:off x="4743450" y="1959769"/>
            <a:ext cx="3608785" cy="2263379"/>
          </a:xfrm>
        </p:spPr>
        <p:txBody>
          <a:bodyPr rtlCol="0">
            <a:noAutofit/>
          </a:bodyPr>
          <a:lstStyle/>
          <a:p>
            <a:pPr marL="0" indent="0">
              <a:spcBef>
                <a:spcPct val="0"/>
              </a:spcBef>
              <a:buNone/>
              <a:defRPr/>
            </a:pPr>
            <a:r>
              <a:rPr lang="en-US" altLang="en-US" sz="2400" b="1" u="sng" dirty="0" err="1">
                <a:solidFill>
                  <a:srgbClr val="FF0000"/>
                </a:solidFill>
                <a:ea typeface="ＭＳ Ｐゴシック" pitchFamily="34" charset="-128"/>
              </a:rPr>
              <a:t>ParaSympathetic</a:t>
            </a:r>
            <a:r>
              <a:rPr lang="en-US" altLang="en-US" sz="2400" b="1" u="sng" dirty="0">
                <a:solidFill>
                  <a:srgbClr val="FF0000"/>
                </a:solidFill>
                <a:ea typeface="ＭＳ Ｐゴシック" pitchFamily="34" charset="-128"/>
              </a:rPr>
              <a:t>/Cool:</a:t>
            </a:r>
          </a:p>
          <a:p>
            <a:pPr>
              <a:spcBef>
                <a:spcPct val="0"/>
              </a:spcBef>
              <a:defRPr/>
            </a:pPr>
            <a:r>
              <a:rPr lang="en-US" altLang="en-US" sz="2000" dirty="0">
                <a:solidFill>
                  <a:srgbClr val="0000FF"/>
                </a:solidFill>
                <a:ea typeface="ＭＳ Ｐゴシック" pitchFamily="34" charset="-128"/>
              </a:rPr>
              <a:t>Promote digestion</a:t>
            </a:r>
          </a:p>
          <a:p>
            <a:pPr>
              <a:spcBef>
                <a:spcPct val="0"/>
              </a:spcBef>
              <a:defRPr/>
            </a:pPr>
            <a:r>
              <a:rPr lang="en-US" altLang="en-US" sz="2000" dirty="0">
                <a:solidFill>
                  <a:srgbClr val="0000FF"/>
                </a:solidFill>
                <a:ea typeface="ＭＳ Ｐゴシック" pitchFamily="34" charset="-128"/>
              </a:rPr>
              <a:t>Intestinal motility</a:t>
            </a:r>
          </a:p>
          <a:p>
            <a:pPr>
              <a:spcBef>
                <a:spcPct val="0"/>
              </a:spcBef>
              <a:defRPr/>
            </a:pPr>
            <a:r>
              <a:rPr lang="en-US" altLang="en-US" sz="2000" dirty="0">
                <a:solidFill>
                  <a:srgbClr val="0000FF"/>
                </a:solidFill>
                <a:ea typeface="ＭＳ Ｐゴシック" pitchFamily="34" charset="-128"/>
              </a:rPr>
              <a:t>Fuel storage (increases insulin activity)</a:t>
            </a:r>
          </a:p>
          <a:p>
            <a:pPr>
              <a:spcBef>
                <a:spcPct val="0"/>
              </a:spcBef>
              <a:defRPr/>
            </a:pPr>
            <a:r>
              <a:rPr lang="en-US" altLang="en-US" sz="2000" dirty="0">
                <a:solidFill>
                  <a:srgbClr val="0000FF"/>
                </a:solidFill>
                <a:ea typeface="ＭＳ Ｐゴシック" pitchFamily="34" charset="-128"/>
              </a:rPr>
              <a:t>Resistance to infection</a:t>
            </a:r>
          </a:p>
          <a:p>
            <a:pPr>
              <a:spcBef>
                <a:spcPct val="0"/>
              </a:spcBef>
              <a:defRPr/>
            </a:pPr>
            <a:r>
              <a:rPr lang="en-US" altLang="en-US" sz="2000" dirty="0">
                <a:solidFill>
                  <a:srgbClr val="0000FF"/>
                </a:solidFill>
                <a:ea typeface="ＭＳ Ｐゴシック" pitchFamily="34" charset="-128"/>
              </a:rPr>
              <a:t>Circulation to non-vital organs</a:t>
            </a:r>
          </a:p>
          <a:p>
            <a:pPr>
              <a:spcBef>
                <a:spcPct val="0"/>
              </a:spcBef>
              <a:defRPr/>
            </a:pPr>
            <a:r>
              <a:rPr lang="en-US" altLang="en-US" sz="2000" dirty="0">
                <a:solidFill>
                  <a:srgbClr val="0000FF"/>
                </a:solidFill>
                <a:ea typeface="ＭＳ Ｐゴシック" pitchFamily="34" charset="-128"/>
              </a:rPr>
              <a:t>Release endorphins </a:t>
            </a:r>
          </a:p>
          <a:p>
            <a:pPr>
              <a:spcBef>
                <a:spcPct val="0"/>
              </a:spcBef>
              <a:defRPr/>
            </a:pPr>
            <a:r>
              <a:rPr lang="en-US" altLang="en-US" sz="2000" dirty="0">
                <a:solidFill>
                  <a:srgbClr val="0000FF"/>
                </a:solidFill>
                <a:ea typeface="ＭＳ Ｐゴシック" pitchFamily="34" charset="-128"/>
              </a:rPr>
              <a:t>Decreases heart rate, blood pressure and body temperature</a:t>
            </a:r>
          </a:p>
        </p:txBody>
      </p:sp>
      <p:sp>
        <p:nvSpPr>
          <p:cNvPr id="31748" name="Slide Number Placeholder 4">
            <a:extLst>
              <a:ext uri="{FF2B5EF4-FFF2-40B4-BE49-F238E27FC236}">
                <a16:creationId xmlns:a16="http://schemas.microsoft.com/office/drawing/2014/main" id="{71DE14B4-7473-4463-A99E-B376F07CA3D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417910" indent="-160735">
              <a:spcBef>
                <a:spcPct val="20000"/>
              </a:spcBef>
              <a:buFont typeface="Arial" panose="020B0604020202020204" pitchFamily="34" charset="0"/>
              <a:buChar char="–"/>
              <a:defRPr sz="2100">
                <a:solidFill>
                  <a:schemeClr val="tx1"/>
                </a:solidFill>
                <a:latin typeface="Calibri" panose="020F0502020204030204" pitchFamily="34" charset="0"/>
              </a:defRPr>
            </a:lvl2pPr>
            <a:lvl3pPr marL="642938" indent="-128588">
              <a:spcBef>
                <a:spcPct val="20000"/>
              </a:spcBef>
              <a:buFont typeface="Arial" panose="020B0604020202020204" pitchFamily="34" charset="0"/>
              <a:buChar char="•"/>
              <a:defRPr sz="1800">
                <a:solidFill>
                  <a:schemeClr val="tx1"/>
                </a:solidFill>
                <a:latin typeface="Calibri" panose="020F0502020204030204" pitchFamily="34" charset="0"/>
              </a:defRPr>
            </a:lvl3pPr>
            <a:lvl4pPr marL="900113" indent="-128588">
              <a:spcBef>
                <a:spcPct val="20000"/>
              </a:spcBef>
              <a:buFont typeface="Arial" panose="020B0604020202020204" pitchFamily="34" charset="0"/>
              <a:buChar char="–"/>
              <a:defRPr sz="1500">
                <a:solidFill>
                  <a:schemeClr val="tx1"/>
                </a:solidFill>
                <a:latin typeface="Calibri" panose="020F0502020204030204" pitchFamily="34" charset="0"/>
              </a:defRPr>
            </a:lvl4pPr>
            <a:lvl5pPr marL="1157288" indent="-128588">
              <a:spcBef>
                <a:spcPct val="20000"/>
              </a:spcBef>
              <a:buFont typeface="Arial" panose="020B0604020202020204" pitchFamily="34" charset="0"/>
              <a:buChar char="»"/>
              <a:defRPr sz="1500">
                <a:solidFill>
                  <a:schemeClr val="tx1"/>
                </a:solidFill>
                <a:latin typeface="Calibri" panose="020F0502020204030204" pitchFamily="34" charset="0"/>
              </a:defRPr>
            </a:lvl5pPr>
            <a:lvl6pPr marL="1500188" indent="-128588"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1843088" indent="-128588"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185988" indent="-128588"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528888" indent="-128588"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014512FF-DADD-4ED4-8E1D-2EDAFC021ABC}" type="slidenum">
              <a:rPr lang="en-GB" altLang="en-US" sz="675">
                <a:solidFill>
                  <a:srgbClr val="898989"/>
                </a:solidFill>
                <a:latin typeface="Arial" panose="020B0604020202020204" pitchFamily="34" charset="0"/>
              </a:rPr>
              <a:pPr>
                <a:spcBef>
                  <a:spcPct val="0"/>
                </a:spcBef>
                <a:buFontTx/>
                <a:buNone/>
              </a:pPr>
              <a:t>9</a:t>
            </a:fld>
            <a:endParaRPr lang="en-GB" altLang="en-US" sz="675">
              <a:solidFill>
                <a:srgbClr val="898989"/>
              </a:solidFill>
              <a:latin typeface="Arial" panose="020B0604020202020204" pitchFamily="34" charset="0"/>
            </a:endParaRPr>
          </a:p>
        </p:txBody>
      </p:sp>
      <p:sp>
        <p:nvSpPr>
          <p:cNvPr id="2" name="Rectangle 1">
            <a:extLst>
              <a:ext uri="{FF2B5EF4-FFF2-40B4-BE49-F238E27FC236}">
                <a16:creationId xmlns:a16="http://schemas.microsoft.com/office/drawing/2014/main" id="{369ECEC2-67DB-45D3-9EEA-F3932FB16660}"/>
              </a:ext>
            </a:extLst>
          </p:cNvPr>
          <p:cNvSpPr/>
          <p:nvPr/>
        </p:nvSpPr>
        <p:spPr>
          <a:xfrm>
            <a:off x="791766" y="1960960"/>
            <a:ext cx="3618309" cy="3539430"/>
          </a:xfrm>
          <a:prstGeom prst="rect">
            <a:avLst/>
          </a:prstGeom>
        </p:spPr>
        <p:txBody>
          <a:bodyPr>
            <a:spAutoFit/>
          </a:bodyPr>
          <a:lstStyle/>
          <a:p>
            <a:pPr eaLnBrk="1" hangingPunct="1">
              <a:defRPr/>
            </a:pPr>
            <a:r>
              <a:rPr lang="en-US" altLang="en-US" sz="2400" b="1" u="sng" dirty="0">
                <a:solidFill>
                  <a:srgbClr val="FF0000"/>
                </a:solidFill>
                <a:latin typeface="Calibri" panose="020F0502020204030204" pitchFamily="34" charset="0"/>
                <a:cs typeface="Calibri" panose="020F0502020204030204" pitchFamily="34" charset="0"/>
              </a:rPr>
              <a:t>Sympathetic/Hot:</a:t>
            </a:r>
            <a:r>
              <a:rPr lang="en-US" altLang="en-US" sz="2400" b="1" dirty="0">
                <a:solidFill>
                  <a:srgbClr val="FF0000"/>
                </a:solidFill>
                <a:latin typeface="Calibri" panose="020F0502020204030204" pitchFamily="34" charset="0"/>
                <a:cs typeface="Calibri" panose="020F0502020204030204" pitchFamily="34" charset="0"/>
              </a:rPr>
              <a:t>  </a:t>
            </a:r>
          </a:p>
          <a:p>
            <a:pPr marL="257175" indent="-257175">
              <a:buFont typeface="Arial" panose="020B0604020202020204" pitchFamily="34" charset="0"/>
              <a:buChar char="•"/>
              <a:defRPr/>
            </a:pPr>
            <a:r>
              <a:rPr lang="en-US" altLang="en-US" sz="2000" dirty="0">
                <a:solidFill>
                  <a:srgbClr val="0000FF"/>
                </a:solidFill>
                <a:latin typeface="Calibri" panose="020F0502020204030204" pitchFamily="34" charset="0"/>
                <a:cs typeface="Calibri" panose="020F0502020204030204" pitchFamily="34" charset="0"/>
              </a:rPr>
              <a:t>Accelerate the heart rate</a:t>
            </a:r>
          </a:p>
          <a:p>
            <a:pPr marL="257175" indent="-257175">
              <a:buFont typeface="Arial" panose="020B0604020202020204" pitchFamily="34" charset="0"/>
              <a:buChar char="•"/>
              <a:defRPr/>
            </a:pPr>
            <a:r>
              <a:rPr lang="en-US" altLang="en-US" sz="2000" dirty="0">
                <a:solidFill>
                  <a:srgbClr val="0000FF"/>
                </a:solidFill>
                <a:latin typeface="Calibri" panose="020F0502020204030204" pitchFamily="34" charset="0"/>
                <a:cs typeface="Calibri" panose="020F0502020204030204" pitchFamily="34" charset="0"/>
              </a:rPr>
              <a:t>Constrict blood vessels</a:t>
            </a:r>
          </a:p>
          <a:p>
            <a:pPr marL="257175" indent="-257175">
              <a:buFont typeface="Arial" panose="020B0604020202020204" pitchFamily="34" charset="0"/>
              <a:buChar char="•"/>
              <a:defRPr/>
            </a:pPr>
            <a:r>
              <a:rPr lang="en-US" altLang="en-US" sz="2000" dirty="0">
                <a:solidFill>
                  <a:srgbClr val="0000FF"/>
                </a:solidFill>
                <a:latin typeface="Calibri" panose="020F0502020204030204" pitchFamily="34" charset="0"/>
                <a:cs typeface="Calibri" panose="020F0502020204030204" pitchFamily="34" charset="0"/>
              </a:rPr>
              <a:t>Raise blood pressure, muscle tension, physical sensation amplification. </a:t>
            </a:r>
          </a:p>
          <a:p>
            <a:pPr marL="257175" indent="-257175">
              <a:buFont typeface="Arial" panose="020B0604020202020204" pitchFamily="34" charset="0"/>
              <a:buChar char="•"/>
              <a:defRPr/>
            </a:pPr>
            <a:r>
              <a:rPr lang="en-US" altLang="en-US" sz="2000" dirty="0">
                <a:solidFill>
                  <a:srgbClr val="0000FF"/>
                </a:solidFill>
                <a:latin typeface="Calibri" panose="020F0502020204030204" pitchFamily="34" charset="0"/>
                <a:cs typeface="Calibri" panose="020F0502020204030204" pitchFamily="34" charset="0"/>
              </a:rPr>
              <a:t>Inhibition of insulin production to maximize fuel availability</a:t>
            </a:r>
          </a:p>
          <a:p>
            <a:pPr marL="257175" indent="-257175">
              <a:buFont typeface="Arial" panose="020B0604020202020204" pitchFamily="34" charset="0"/>
              <a:buChar char="•"/>
              <a:defRPr/>
            </a:pPr>
            <a:r>
              <a:rPr lang="en-US" altLang="en-US" sz="2000" dirty="0">
                <a:solidFill>
                  <a:srgbClr val="0000FF"/>
                </a:solidFill>
                <a:latin typeface="Calibri" panose="020F0502020204030204" pitchFamily="34" charset="0"/>
                <a:cs typeface="Calibri" panose="020F0502020204030204" pitchFamily="34" charset="0"/>
              </a:rPr>
              <a:t>Cold hands and feet</a:t>
            </a:r>
          </a:p>
          <a:p>
            <a:pPr marL="257175" indent="-257175">
              <a:buFont typeface="Arial" panose="020B0604020202020204" pitchFamily="34" charset="0"/>
              <a:buChar char="•"/>
              <a:defRPr/>
            </a:pPr>
            <a:r>
              <a:rPr lang="en-US" altLang="en-US" sz="2000" dirty="0">
                <a:solidFill>
                  <a:srgbClr val="0000FF"/>
                </a:solidFill>
                <a:latin typeface="Calibri" panose="020F0502020204030204" pitchFamily="34" charset="0"/>
                <a:cs typeface="Calibri" panose="020F0502020204030204" pitchFamily="34" charset="0"/>
              </a:rPr>
              <a:t>Headaches</a:t>
            </a:r>
          </a:p>
        </p:txBody>
      </p:sp>
    </p:spTree>
    <p:extLst>
      <p:ext uri="{BB962C8B-B14F-4D97-AF65-F5344CB8AC3E}">
        <p14:creationId xmlns:p14="http://schemas.microsoft.com/office/powerpoint/2010/main" val="326201938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1310</TotalTime>
  <Words>1614</Words>
  <Application>Microsoft Office PowerPoint</Application>
  <PresentationFormat>On-screen Show (4:3)</PresentationFormat>
  <Paragraphs>195</Paragraphs>
  <Slides>38</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BlinkMacSystemFont</vt:lpstr>
      <vt:lpstr>Calibri</vt:lpstr>
      <vt:lpstr>Calibri Light</vt:lpstr>
      <vt:lpstr>Domine</vt:lpstr>
      <vt:lpstr>Franklin Gothic Demi Cond</vt:lpstr>
      <vt:lpstr>Times New Roman</vt:lpstr>
      <vt:lpstr>Office Theme</vt:lpstr>
      <vt:lpstr>Resilience and Self-Care:  What We’re Learning During COVID-19 </vt:lpstr>
      <vt:lpstr>Reminder: Self-Care First</vt:lpstr>
      <vt:lpstr>Check this out.</vt:lpstr>
      <vt:lpstr>Breathe</vt:lpstr>
      <vt:lpstr>Key Point: Relational Contagion (Dr. Bruce Perry; bdperry.com)</vt:lpstr>
      <vt:lpstr>Trauma and Neurobiology</vt:lpstr>
      <vt:lpstr>Embedded PowerPoint Video</vt:lpstr>
      <vt:lpstr>If You Met a Bear.</vt:lpstr>
      <vt:lpstr>Symptoms of Activation Within the Balance System</vt:lpstr>
      <vt:lpstr>When out of balance… these systems play tug-of-war!</vt:lpstr>
      <vt:lpstr>What will you see when the brain is bathing in the cocktail?</vt:lpstr>
      <vt:lpstr>PowerPoint Presentation</vt:lpstr>
      <vt:lpstr>PowerPoint Presentation</vt:lpstr>
      <vt:lpstr>In Our Current Situation…?</vt:lpstr>
      <vt:lpstr>PowerPoint Presentation</vt:lpstr>
      <vt:lpstr>Resilience</vt:lpstr>
      <vt:lpstr>Resilience: Defined</vt:lpstr>
      <vt:lpstr>Resilience</vt:lpstr>
      <vt:lpstr>Deliberate Resilience</vt:lpstr>
      <vt:lpstr>Resilience Attitude</vt:lpstr>
      <vt:lpstr>Categories of Resilience</vt:lpstr>
      <vt:lpstr>PowerPoint Presentation</vt:lpstr>
      <vt:lpstr>Professional Resilience: Practical Strategies for Us as Professionals</vt:lpstr>
      <vt:lpstr>Professional Resilience: Practical Strategies for us as Leaders</vt:lpstr>
      <vt:lpstr>Let’s be Proactive</vt:lpstr>
      <vt:lpstr>Breakouts</vt:lpstr>
      <vt:lpstr>Promoting Resilience in our clients</vt:lpstr>
      <vt:lpstr>Understanding Context</vt:lpstr>
      <vt:lpstr>MI: 4 Processes</vt:lpstr>
      <vt:lpstr>5 Intervention Principles that Support Resiliency  (Hobfoll, et al., 2007)</vt:lpstr>
      <vt:lpstr>Autonomy</vt:lpstr>
      <vt:lpstr>Mastery</vt:lpstr>
      <vt:lpstr>Purpose</vt:lpstr>
      <vt:lpstr>Discussion</vt:lpstr>
      <vt:lpstr>National Counseling Group: an ncgCARE Partner</vt:lpstr>
      <vt:lpstr>Resources</vt:lpstr>
      <vt:lpstr>References/Resources</vt:lpstr>
      <vt:lpstr>References/Resources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Alison Fallecker</dc:creator>
  <cp:lastModifiedBy>Patrick Slifka</cp:lastModifiedBy>
  <cp:revision>73</cp:revision>
  <cp:lastPrinted>2019-11-06T22:42:05Z</cp:lastPrinted>
  <dcterms:created xsi:type="dcterms:W3CDTF">2015-09-24T17:17:56Z</dcterms:created>
  <dcterms:modified xsi:type="dcterms:W3CDTF">2020-06-12T01:51:38Z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3E3DE715-754D-4406-9BD2-CEAE763A67CB</vt:lpwstr>
  </property>
  <property fmtid="{D5CDD505-2E9C-101B-9397-08002B2CF9AE}" pid="3" name="ArticulatePath">
    <vt:lpwstr>ncgcare_ppt - Final</vt:lpwstr>
  </property>
</Properties>
</file>